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notesMasterIdLst>
    <p:notesMasterId r:id="rId61"/>
  </p:notesMasterIdLst>
  <p:handoutMasterIdLst>
    <p:handoutMasterId r:id="rId62"/>
  </p:handoutMasterIdLst>
  <p:sldIdLst>
    <p:sldId id="257" r:id="rId6"/>
    <p:sldId id="268" r:id="rId7"/>
    <p:sldId id="451" r:id="rId8"/>
    <p:sldId id="525" r:id="rId9"/>
    <p:sldId id="526" r:id="rId10"/>
    <p:sldId id="527" r:id="rId11"/>
    <p:sldId id="528" r:id="rId12"/>
    <p:sldId id="562" r:id="rId13"/>
    <p:sldId id="529" r:id="rId14"/>
    <p:sldId id="551" r:id="rId15"/>
    <p:sldId id="569" r:id="rId16"/>
    <p:sldId id="570" r:id="rId17"/>
    <p:sldId id="571" r:id="rId18"/>
    <p:sldId id="572" r:id="rId19"/>
    <p:sldId id="573" r:id="rId20"/>
    <p:sldId id="565" r:id="rId21"/>
    <p:sldId id="560" r:id="rId22"/>
    <p:sldId id="558" r:id="rId23"/>
    <p:sldId id="530" r:id="rId24"/>
    <p:sldId id="564" r:id="rId25"/>
    <p:sldId id="531" r:id="rId26"/>
    <p:sldId id="574" r:id="rId27"/>
    <p:sldId id="575" r:id="rId28"/>
    <p:sldId id="578" r:id="rId29"/>
    <p:sldId id="576" r:id="rId30"/>
    <p:sldId id="577" r:id="rId31"/>
    <p:sldId id="553" r:id="rId32"/>
    <p:sldId id="554" r:id="rId33"/>
    <p:sldId id="532" r:id="rId34"/>
    <p:sldId id="533" r:id="rId35"/>
    <p:sldId id="559" r:id="rId36"/>
    <p:sldId id="579" r:id="rId37"/>
    <p:sldId id="535" r:id="rId38"/>
    <p:sldId id="566" r:id="rId39"/>
    <p:sldId id="536" r:id="rId40"/>
    <p:sldId id="580" r:id="rId41"/>
    <p:sldId id="581" r:id="rId42"/>
    <p:sldId id="582" r:id="rId43"/>
    <p:sldId id="583" r:id="rId44"/>
    <p:sldId id="584" r:id="rId45"/>
    <p:sldId id="538" r:id="rId46"/>
    <p:sldId id="540" r:id="rId47"/>
    <p:sldId id="585" r:id="rId48"/>
    <p:sldId id="543" r:id="rId49"/>
    <p:sldId id="567" r:id="rId50"/>
    <p:sldId id="544" r:id="rId51"/>
    <p:sldId id="586" r:id="rId52"/>
    <p:sldId id="587" r:id="rId53"/>
    <p:sldId id="588" r:id="rId54"/>
    <p:sldId id="589" r:id="rId55"/>
    <p:sldId id="590" r:id="rId56"/>
    <p:sldId id="545" r:id="rId57"/>
    <p:sldId id="546" r:id="rId58"/>
    <p:sldId id="591" r:id="rId59"/>
    <p:sldId id="555" r:id="rId60"/>
  </p:sldIdLst>
  <p:sldSz cx="12192000" cy="6858000"/>
  <p:notesSz cx="6797675" cy="9929813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 userDrawn="1">
          <p15:clr>
            <a:srgbClr val="A4A3A4"/>
          </p15:clr>
        </p15:guide>
        <p15:guide id="2" orient="horz" pos="3123" userDrawn="1">
          <p15:clr>
            <a:srgbClr val="A4A3A4"/>
          </p15:clr>
        </p15:guide>
        <p15:guide id="3" pos="197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pos="408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van Daal" initials="TvD" lastIdx="2" clrIdx="0">
    <p:extLst>
      <p:ext uri="{19B8F6BF-5375-455C-9EA6-DF929625EA0E}">
        <p15:presenceInfo xmlns:p15="http://schemas.microsoft.com/office/powerpoint/2012/main" userId="S::tvdaal@ad.ua.ac.be::ecf543c1-d1bd-4274-b68c-558406766b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C07"/>
    <a:srgbClr val="CE2F21"/>
    <a:srgbClr val="002E65"/>
    <a:srgbClr val="1C00FF"/>
    <a:srgbClr val="2D71B2"/>
    <a:srgbClr val="000000"/>
    <a:srgbClr val="D883FF"/>
    <a:srgbClr val="084594"/>
    <a:srgbClr val="9ECAE1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9" autoAdjust="0"/>
    <p:restoredTop sz="85814" autoAdjust="0"/>
  </p:normalViewPr>
  <p:slideViewPr>
    <p:cSldViewPr snapToGrid="0" snapToObjects="1" showGuides="1">
      <p:cViewPr>
        <p:scale>
          <a:sx n="75" d="100"/>
          <a:sy n="75" d="100"/>
        </p:scale>
        <p:origin x="209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3"/>
        <p:guide pos="197"/>
        <p:guide pos="2141"/>
        <p:guide pos="40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 Mertens" userId="ba3ecb09-8bb7-487b-b313-b3e5beca8a9b" providerId="ADAL" clId="{6F64ACD3-1AEF-49B8-A297-46F223E8BBE9}"/>
    <pc:docChg chg="modSld">
      <pc:chgData name="Bea Mertens" userId="ba3ecb09-8bb7-487b-b313-b3e5beca8a9b" providerId="ADAL" clId="{6F64ACD3-1AEF-49B8-A297-46F223E8BBE9}" dt="2023-05-11T07:13:27.791" v="32" actId="20577"/>
      <pc:docMkLst>
        <pc:docMk/>
      </pc:docMkLst>
      <pc:sldChg chg="modNotesTx">
        <pc:chgData name="Bea Mertens" userId="ba3ecb09-8bb7-487b-b313-b3e5beca8a9b" providerId="ADAL" clId="{6F64ACD3-1AEF-49B8-A297-46F223E8BBE9}" dt="2023-05-11T07:10:58.011" v="0" actId="20577"/>
        <pc:sldMkLst>
          <pc:docMk/>
          <pc:sldMk cId="2101323540" sldId="526"/>
        </pc:sldMkLst>
      </pc:sldChg>
      <pc:sldChg chg="modNotesTx">
        <pc:chgData name="Bea Mertens" userId="ba3ecb09-8bb7-487b-b313-b3e5beca8a9b" providerId="ADAL" clId="{6F64ACD3-1AEF-49B8-A297-46F223E8BBE9}" dt="2023-05-11T07:11:04.408" v="1" actId="20577"/>
        <pc:sldMkLst>
          <pc:docMk/>
          <pc:sldMk cId="3734630880" sldId="527"/>
        </pc:sldMkLst>
      </pc:sldChg>
      <pc:sldChg chg="modNotesTx">
        <pc:chgData name="Bea Mertens" userId="ba3ecb09-8bb7-487b-b313-b3e5beca8a9b" providerId="ADAL" clId="{6F64ACD3-1AEF-49B8-A297-46F223E8BBE9}" dt="2023-05-11T07:11:06.706" v="2" actId="20577"/>
        <pc:sldMkLst>
          <pc:docMk/>
          <pc:sldMk cId="1352826517" sldId="528"/>
        </pc:sldMkLst>
      </pc:sldChg>
      <pc:sldChg chg="modNotesTx">
        <pc:chgData name="Bea Mertens" userId="ba3ecb09-8bb7-487b-b313-b3e5beca8a9b" providerId="ADAL" clId="{6F64ACD3-1AEF-49B8-A297-46F223E8BBE9}" dt="2023-05-11T07:11:08.826" v="3" actId="20577"/>
        <pc:sldMkLst>
          <pc:docMk/>
          <pc:sldMk cId="123685547" sldId="529"/>
        </pc:sldMkLst>
      </pc:sldChg>
      <pc:sldChg chg="modNotesTx">
        <pc:chgData name="Bea Mertens" userId="ba3ecb09-8bb7-487b-b313-b3e5beca8a9b" providerId="ADAL" clId="{6F64ACD3-1AEF-49B8-A297-46F223E8BBE9}" dt="2023-05-11T07:11:18.344" v="6" actId="20577"/>
        <pc:sldMkLst>
          <pc:docMk/>
          <pc:sldMk cId="2221361599" sldId="530"/>
        </pc:sldMkLst>
      </pc:sldChg>
      <pc:sldChg chg="modNotesTx">
        <pc:chgData name="Bea Mertens" userId="ba3ecb09-8bb7-487b-b313-b3e5beca8a9b" providerId="ADAL" clId="{6F64ACD3-1AEF-49B8-A297-46F223E8BBE9}" dt="2023-05-11T07:11:24.097" v="9" actId="20577"/>
        <pc:sldMkLst>
          <pc:docMk/>
          <pc:sldMk cId="3256445019" sldId="531"/>
        </pc:sldMkLst>
      </pc:sldChg>
      <pc:sldChg chg="modNotesTx">
        <pc:chgData name="Bea Mertens" userId="ba3ecb09-8bb7-487b-b313-b3e5beca8a9b" providerId="ADAL" clId="{6F64ACD3-1AEF-49B8-A297-46F223E8BBE9}" dt="2023-05-11T07:11:32.222" v="12" actId="20577"/>
        <pc:sldMkLst>
          <pc:docMk/>
          <pc:sldMk cId="3961665067" sldId="533"/>
        </pc:sldMkLst>
      </pc:sldChg>
      <pc:sldChg chg="modNotesTx">
        <pc:chgData name="Bea Mertens" userId="ba3ecb09-8bb7-487b-b313-b3e5beca8a9b" providerId="ADAL" clId="{6F64ACD3-1AEF-49B8-A297-46F223E8BBE9}" dt="2023-05-11T07:11:35.768" v="13" actId="20577"/>
        <pc:sldMkLst>
          <pc:docMk/>
          <pc:sldMk cId="612609339" sldId="535"/>
        </pc:sldMkLst>
      </pc:sldChg>
      <pc:sldChg chg="modNotesTx">
        <pc:chgData name="Bea Mertens" userId="ba3ecb09-8bb7-487b-b313-b3e5beca8a9b" providerId="ADAL" clId="{6F64ACD3-1AEF-49B8-A297-46F223E8BBE9}" dt="2023-05-11T07:11:39.944" v="15" actId="5793"/>
        <pc:sldMkLst>
          <pc:docMk/>
          <pc:sldMk cId="1746303703" sldId="536"/>
        </pc:sldMkLst>
      </pc:sldChg>
      <pc:sldChg chg="modNotesTx">
        <pc:chgData name="Bea Mertens" userId="ba3ecb09-8bb7-487b-b313-b3e5beca8a9b" providerId="ADAL" clId="{6F64ACD3-1AEF-49B8-A297-46F223E8BBE9}" dt="2023-05-11T07:11:21.560" v="8" actId="5793"/>
        <pc:sldMkLst>
          <pc:docMk/>
          <pc:sldMk cId="1053422448" sldId="537"/>
        </pc:sldMkLst>
      </pc:sldChg>
      <pc:sldChg chg="modNotesTx">
        <pc:chgData name="Bea Mertens" userId="ba3ecb09-8bb7-487b-b313-b3e5beca8a9b" providerId="ADAL" clId="{6F64ACD3-1AEF-49B8-A297-46F223E8BBE9}" dt="2023-05-11T07:11:41.700" v="16" actId="20577"/>
        <pc:sldMkLst>
          <pc:docMk/>
          <pc:sldMk cId="24041795" sldId="538"/>
        </pc:sldMkLst>
      </pc:sldChg>
      <pc:sldChg chg="modNotesTx">
        <pc:chgData name="Bea Mertens" userId="ba3ecb09-8bb7-487b-b313-b3e5beca8a9b" providerId="ADAL" clId="{6F64ACD3-1AEF-49B8-A297-46F223E8BBE9}" dt="2023-05-11T07:11:43.835" v="17" actId="20577"/>
        <pc:sldMkLst>
          <pc:docMk/>
          <pc:sldMk cId="2467957763" sldId="540"/>
        </pc:sldMkLst>
      </pc:sldChg>
      <pc:sldChg chg="modNotesTx">
        <pc:chgData name="Bea Mertens" userId="ba3ecb09-8bb7-487b-b313-b3e5beca8a9b" providerId="ADAL" clId="{6F64ACD3-1AEF-49B8-A297-46F223E8BBE9}" dt="2023-05-11T07:11:46.171" v="18" actId="20577"/>
        <pc:sldMkLst>
          <pc:docMk/>
          <pc:sldMk cId="3187921450" sldId="543"/>
        </pc:sldMkLst>
      </pc:sldChg>
      <pc:sldChg chg="modSp mod modNotesTx">
        <pc:chgData name="Bea Mertens" userId="ba3ecb09-8bb7-487b-b313-b3e5beca8a9b" providerId="ADAL" clId="{6F64ACD3-1AEF-49B8-A297-46F223E8BBE9}" dt="2023-05-11T07:13:27.791" v="32" actId="20577"/>
        <pc:sldMkLst>
          <pc:docMk/>
          <pc:sldMk cId="2337606670" sldId="544"/>
        </pc:sldMkLst>
        <pc:spChg chg="mod">
          <ac:chgData name="Bea Mertens" userId="ba3ecb09-8bb7-487b-b313-b3e5beca8a9b" providerId="ADAL" clId="{6F64ACD3-1AEF-49B8-A297-46F223E8BBE9}" dt="2023-05-11T07:13:27.791" v="32" actId="20577"/>
          <ac:spMkLst>
            <pc:docMk/>
            <pc:sldMk cId="2337606670" sldId="544"/>
            <ac:spMk id="8" creationId="{47264E85-618E-0B41-8C4F-86388F5B452B}"/>
          </ac:spMkLst>
        </pc:spChg>
      </pc:sldChg>
      <pc:sldChg chg="modNotesTx">
        <pc:chgData name="Bea Mertens" userId="ba3ecb09-8bb7-487b-b313-b3e5beca8a9b" providerId="ADAL" clId="{6F64ACD3-1AEF-49B8-A297-46F223E8BBE9}" dt="2023-05-11T07:11:54.191" v="21" actId="20577"/>
        <pc:sldMkLst>
          <pc:docMk/>
          <pc:sldMk cId="2865110545" sldId="546"/>
        </pc:sldMkLst>
      </pc:sldChg>
      <pc:sldChg chg="modNotesTx">
        <pc:chgData name="Bea Mertens" userId="ba3ecb09-8bb7-487b-b313-b3e5beca8a9b" providerId="ADAL" clId="{6F64ACD3-1AEF-49B8-A297-46F223E8BBE9}" dt="2023-05-11T07:11:10.727" v="4" actId="20577"/>
        <pc:sldMkLst>
          <pc:docMk/>
          <pc:sldMk cId="32794573" sldId="551"/>
        </pc:sldMkLst>
      </pc:sldChg>
      <pc:sldChg chg="modNotesTx">
        <pc:chgData name="Bea Mertens" userId="ba3ecb09-8bb7-487b-b313-b3e5beca8a9b" providerId="ADAL" clId="{6F64ACD3-1AEF-49B8-A297-46F223E8BBE9}" dt="2023-05-11T07:11:26.880" v="10" actId="20577"/>
        <pc:sldMkLst>
          <pc:docMk/>
          <pc:sldMk cId="798652182" sldId="553"/>
        </pc:sldMkLst>
      </pc:sldChg>
      <pc:sldChg chg="modNotesTx">
        <pc:chgData name="Bea Mertens" userId="ba3ecb09-8bb7-487b-b313-b3e5beca8a9b" providerId="ADAL" clId="{6F64ACD3-1AEF-49B8-A297-46F223E8BBE9}" dt="2023-05-11T07:11:28.752" v="11" actId="20577"/>
        <pc:sldMkLst>
          <pc:docMk/>
          <pc:sldMk cId="2655099814" sldId="554"/>
        </pc:sldMkLst>
      </pc:sldChg>
      <pc:sldChg chg="modNotesTx">
        <pc:chgData name="Bea Mertens" userId="ba3ecb09-8bb7-487b-b313-b3e5beca8a9b" providerId="ADAL" clId="{6F64ACD3-1AEF-49B8-A297-46F223E8BBE9}" dt="2023-05-11T07:11:14.258" v="5" actId="20577"/>
        <pc:sldMkLst>
          <pc:docMk/>
          <pc:sldMk cId="3108287014" sldId="5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CE307FC-58EC-459A-AA33-D71EEE16F928}" type="datetimeFigureOut">
              <a:rPr lang="nl-BE" smtClean="0"/>
              <a:t>7/05/2025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055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955" y="9432055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12EF8B7-0ED8-42EB-83D6-974596154B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157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BA024AD-D02E-1148-9813-A0DDE1A9AA61}" type="datetimeFigureOut">
              <a:rPr lang="nl-BE" smtClean="0"/>
              <a:t>7/05/2025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244" y="4779437"/>
            <a:ext cx="5437188" cy="3909151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055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955" y="9432055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0203808-A6AE-8847-8EC6-9F383425AE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5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352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93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645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17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5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91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811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019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16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10" indent="-17121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858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6952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763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117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857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49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7913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8147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317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68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240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172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694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9575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967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3377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015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818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082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810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455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68669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444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691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3391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10" indent="-17121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521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2269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9833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949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560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795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10444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21970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56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7838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5399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712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11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3671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04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1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04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72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227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9850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1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3" r:id="rId9"/>
    <p:sldLayoutId id="2147484112" r:id="rId10"/>
    <p:sldLayoutId id="2147484102" r:id="rId11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rgbClr val="FF0000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41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0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8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Statistiek B – contactmoment 6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Interactie-effecten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13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027990"/>
            <a:ext cx="4577243" cy="2046303"/>
          </a:xfrm>
          <a:prstGeom prst="borderCallout1">
            <a:avLst>
              <a:gd name="adj1" fmla="val 47235"/>
              <a:gd name="adj2" fmla="val 150"/>
              <a:gd name="adj3" fmla="val 118705"/>
              <a:gd name="adj4" fmla="val -13891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Uit de 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Adjusted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R²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(0,5617) blijkt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56,17% van de variantie in ‘Resultaat’ te verklaren is door de onafhankelijke variabelen in het model (‘AC20’, ‘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‘WS’ en ‘SP’). 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Dit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is een groot effect. 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verwachten ook 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populatie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dit model een deel van de variantie in ‘Resultaat’ zal verklaren (p&lt;0.05 voor het model)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550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Goed model</a:t>
            </a:r>
            <a:r>
              <a:rPr lang="nl-BE" sz="2800" dirty="0" smtClean="0">
                <a:ea typeface="ＭＳ Ｐゴシック" charset="0"/>
              </a:rPr>
              <a:t>?</a:t>
            </a:r>
            <a:endParaRPr lang="nl-BE" sz="2800" dirty="0">
              <a:ea typeface="ＭＳ Ｐゴシック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3697793" y="6339173"/>
            <a:ext cx="2863781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225669" y="6557025"/>
            <a:ext cx="189377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13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3554458"/>
            <a:ext cx="4577243" cy="1619426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reguliere student die gemiddeld scoort op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‘SP’ in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2019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11,54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20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(b=11,53634).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intercept</a:t>
            </a: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?</a:t>
            </a:r>
          </a:p>
        </p:txBody>
      </p:sp>
      <p:sp>
        <p:nvSpPr>
          <p:cNvPr id="8" name="Rechthoek 7"/>
          <p:cNvSpPr/>
          <p:nvPr/>
        </p:nvSpPr>
        <p:spPr bwMode="auto">
          <a:xfrm>
            <a:off x="623887" y="4208922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13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2103" y="3759978"/>
            <a:ext cx="4577243" cy="1750920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student behaalt in het academiejaar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2020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1.64 punten minder dan een student in de academiejaren 2018 of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2019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‘WS’ en ‘SP’ (b=-1,64254).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  <a:p>
            <a:pPr marL="285750" indent="-285750" algn="ctr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‘AC20’?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623887" y="4438629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602390" y="5608289"/>
            <a:ext cx="216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COVIDJAAR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13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001138"/>
            <a:ext cx="4577243" cy="1750920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SD hoger scoren op intrinsieke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motivatie,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1.48 punten hoger scoren voor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‘AC20’, ‘WS’ en ‘SP’ (b=1,47559).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  <a:p>
            <a:pPr marL="285750" indent="-285750" algn="ctr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588327" y="4698999"/>
            <a:ext cx="5187633" cy="223521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002084" y="5860949"/>
            <a:ext cx="339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INTRINSIEKE MOTIVATIE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13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230267"/>
            <a:ext cx="4577243" cy="1750920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werkstudent scoort 0.15 punten meer dan een reguliere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student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‘AC20’, 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‘SP’ (b=0,15107).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NIET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&gt;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  <a:p>
            <a:pPr marL="285750" indent="-285750" algn="ctr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‘WS’?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572223" y="4914900"/>
            <a:ext cx="5143867" cy="240030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198854" y="6060820"/>
            <a:ext cx="254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WERKSTUDENT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13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033178"/>
            <a:ext cx="4577243" cy="1750920"/>
          </a:xfrm>
          <a:prstGeom prst="borderCallout1">
            <a:avLst>
              <a:gd name="adj1" fmla="val 47235"/>
              <a:gd name="adj2" fmla="val 150"/>
              <a:gd name="adj3" fmla="val 70280"/>
              <a:gd name="adj4" fmla="val -31606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studiepunt meer opnemen, leidt tot 0,02 punten lager scoren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ongeacht de score op ‘AC20’, 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‘WS’ (b=-0,02140).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NIET doortrekken naar de populatie (p &gt; 0.05).</a:t>
            </a: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623887" y="5154930"/>
            <a:ext cx="5143867" cy="240030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499797" y="5876154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STUDIEPUNTEN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Is er een effect van de </a:t>
            </a:r>
            <a:r>
              <a:rPr lang="nl-BE" u="sng" dirty="0"/>
              <a:t>Covid crisis </a:t>
            </a:r>
            <a:r>
              <a:rPr lang="nl-BE" dirty="0"/>
              <a:t>op het behaalde resultaat, na controle voor intrinsieke motivatie, het aantal opgenomen studiepunten en het feit of een student al dan niet werkstudent is?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BDBF0E-3D71-924D-AADD-FFB2E963D2A2}"/>
              </a:ext>
            </a:extLst>
          </p:cNvPr>
          <p:cNvSpPr txBox="1"/>
          <p:nvPr/>
        </p:nvSpPr>
        <p:spPr>
          <a:xfrm>
            <a:off x="2256817" y="3429000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AC20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78758A-070D-A54E-84BF-5A600E2C0047}"/>
              </a:ext>
            </a:extLst>
          </p:cNvPr>
          <p:cNvSpPr txBox="1"/>
          <p:nvPr/>
        </p:nvSpPr>
        <p:spPr>
          <a:xfrm>
            <a:off x="2256817" y="4071778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IM_z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7D72E-0A6D-794C-9E0E-9A2A8AB97C13}"/>
              </a:ext>
            </a:extLst>
          </p:cNvPr>
          <p:cNvSpPr txBox="1"/>
          <p:nvPr/>
        </p:nvSpPr>
        <p:spPr>
          <a:xfrm>
            <a:off x="2256817" y="4714556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586B65-3EB1-444A-B016-7322932D55AE}"/>
              </a:ext>
            </a:extLst>
          </p:cNvPr>
          <p:cNvSpPr txBox="1"/>
          <p:nvPr/>
        </p:nvSpPr>
        <p:spPr>
          <a:xfrm>
            <a:off x="2256817" y="5357334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5C0123-ACE0-1B4E-B71F-81A8C362EA4C}"/>
              </a:ext>
            </a:extLst>
          </p:cNvPr>
          <p:cNvSpPr txBox="1"/>
          <p:nvPr/>
        </p:nvSpPr>
        <p:spPr>
          <a:xfrm>
            <a:off x="6204931" y="4383815"/>
            <a:ext cx="1890854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2AF956-ACAE-954E-99A9-E9B3464AB748}"/>
              </a:ext>
            </a:extLst>
          </p:cNvPr>
          <p:cNvCxnSpPr>
            <a:stCxn id="5" idx="3"/>
          </p:cNvCxnSpPr>
          <p:nvPr/>
        </p:nvCxnSpPr>
        <p:spPr>
          <a:xfrm>
            <a:off x="3871609" y="3679487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E04EDD-803E-004A-A199-371176308935}"/>
              </a:ext>
            </a:extLst>
          </p:cNvPr>
          <p:cNvCxnSpPr>
            <a:cxnSpLocks/>
          </p:cNvCxnSpPr>
          <p:nvPr/>
        </p:nvCxnSpPr>
        <p:spPr>
          <a:xfrm flipV="1">
            <a:off x="3871609" y="4884789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986C334-14F6-F441-9A0E-4B5B7FD3DDA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871609" y="4322265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2509247-3F66-A543-B79E-87964ADC9DD5}"/>
              </a:ext>
            </a:extLst>
          </p:cNvPr>
          <p:cNvCxnSpPr>
            <a:cxnSpLocks/>
          </p:cNvCxnSpPr>
          <p:nvPr/>
        </p:nvCxnSpPr>
        <p:spPr>
          <a:xfrm flipV="1">
            <a:off x="3871609" y="4727702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FBF0F28-C918-694F-A1E3-88F6A9140EE5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2256817" y="367948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B3C0735-C95A-AB41-9F96-33902F68DA6A}"/>
              </a:ext>
            </a:extLst>
          </p:cNvPr>
          <p:cNvCxnSpPr/>
          <p:nvPr/>
        </p:nvCxnSpPr>
        <p:spPr>
          <a:xfrm>
            <a:off x="2256817" y="558911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63B41-29F9-00A5-7ADB-5F7EFE63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Covid crisis?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0E2B3E7-2E18-7834-5DF3-76860C0D2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4C679FD-3414-DEC0-5C7B-A1581B1EE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45" y="1514392"/>
            <a:ext cx="6481948" cy="4485575"/>
          </a:xfrm>
          <a:prstGeom prst="rect">
            <a:avLst/>
          </a:prstGeom>
        </p:spPr>
      </p:pic>
      <p:pic>
        <p:nvPicPr>
          <p:cNvPr id="11" name="Tijdelijke aanduiding voor inhoud 10" descr="Afbeelding met tafel&#10;&#10;Automatisch gegenereerde beschrijving">
            <a:extLst>
              <a:ext uri="{FF2B5EF4-FFF2-40B4-BE49-F238E27FC236}">
                <a16:creationId xmlns:a16="http://schemas.microsoft.com/office/drawing/2014/main" id="{4685720D-2B0F-BE11-374D-122F641C5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3787" r="68990" b="25616"/>
          <a:stretch/>
        </p:blipFill>
        <p:spPr>
          <a:xfrm>
            <a:off x="812283" y="1669863"/>
            <a:ext cx="2658469" cy="20751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752" y="1905148"/>
            <a:ext cx="1625200" cy="183984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898819" y="2259330"/>
            <a:ext cx="4197134" cy="585470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Hoofdeffecten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9123538B-EF29-77FF-32F2-4A70C7BD09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0C019445-8771-9129-BF0A-0B5F4D2E9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851991" cy="18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11CE1D24-3D99-9953-4A5C-BCE5F9FF0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D8048BD-52A8-FC77-3D82-70E732DC4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0" b="657"/>
          <a:stretch/>
        </p:blipFill>
        <p:spPr>
          <a:xfrm>
            <a:off x="4749318" y="1399807"/>
            <a:ext cx="6917375" cy="5077194"/>
          </a:xfrm>
          <a:prstGeom prst="rect">
            <a:avLst/>
          </a:prstGeom>
        </p:spPr>
      </p:pic>
      <p:pic>
        <p:nvPicPr>
          <p:cNvPr id="24" name="Afbeelding 23" descr="Afbeelding met tafel&#10;&#10;Automatisch gegenereerde beschrijving">
            <a:extLst>
              <a:ext uri="{FF2B5EF4-FFF2-40B4-BE49-F238E27FC236}">
                <a16:creationId xmlns:a16="http://schemas.microsoft.com/office/drawing/2014/main" id="{18980CB0-8FC9-F80E-CCFA-5EC6C512E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87" r="68990" b="25616"/>
          <a:stretch/>
        </p:blipFill>
        <p:spPr>
          <a:xfrm>
            <a:off x="623886" y="1752599"/>
            <a:ext cx="2847247" cy="222250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 bwMode="auto">
          <a:xfrm>
            <a:off x="695619" y="2391410"/>
            <a:ext cx="2775514" cy="885190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In hoeverre heeft de </a:t>
            </a:r>
            <a:r>
              <a:rPr lang="nl-BE" u="sng" dirty="0"/>
              <a:t>Covid crisis </a:t>
            </a:r>
            <a:r>
              <a:rPr lang="nl-BE" dirty="0"/>
              <a:t>voor </a:t>
            </a:r>
            <a:r>
              <a:rPr lang="nl-BE" u="sng" dirty="0"/>
              <a:t>werkstudenten</a:t>
            </a:r>
            <a:r>
              <a:rPr lang="nl-BE" dirty="0"/>
              <a:t> een andere impact op het behaalde resultaat dan voor reguliere studenten, na controle voor intrinsieke motivatie en aantal opgenomen studiepunten?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3F48CF84-E9D7-624C-9E4E-3DF3ED4AAEA5}"/>
              </a:ext>
            </a:extLst>
          </p:cNvPr>
          <p:cNvSpPr txBox="1">
            <a:spLocks/>
          </p:cNvSpPr>
          <p:nvPr/>
        </p:nvSpPr>
        <p:spPr>
          <a:xfrm>
            <a:off x="623887" y="3185873"/>
            <a:ext cx="10944226" cy="2912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Variabelen in de dataset:</a:t>
            </a:r>
          </a:p>
          <a:p>
            <a:pPr lvl="1"/>
            <a:r>
              <a:rPr lang="nl-BE" i="1" dirty="0" err="1" smtClean="0"/>
              <a:t>IM_z</a:t>
            </a:r>
            <a:r>
              <a:rPr lang="nl-BE" dirty="0" smtClean="0"/>
              <a:t>: intrinsieke motivatie van student </a:t>
            </a:r>
            <a:r>
              <a:rPr lang="nl-BE" sz="2000" dirty="0" smtClean="0"/>
              <a:t>(als </a:t>
            </a:r>
            <a:r>
              <a:rPr lang="nl-BE" sz="2000" dirty="0" err="1" smtClean="0"/>
              <a:t>z</a:t>
            </a:r>
            <a:r>
              <a:rPr lang="nl-BE" sz="2000" dirty="0" smtClean="0"/>
              <a:t>-score)</a:t>
            </a:r>
            <a:endParaRPr lang="nl-BE" sz="2000" i="1" dirty="0" smtClean="0"/>
          </a:p>
          <a:p>
            <a:pPr lvl="1"/>
            <a:r>
              <a:rPr lang="nl-BE" i="1" dirty="0" smtClean="0"/>
              <a:t>WS</a:t>
            </a:r>
            <a:r>
              <a:rPr lang="nl-BE" dirty="0" smtClean="0"/>
              <a:t>: al dan niet werkstudent, 1=werkstudent </a:t>
            </a:r>
            <a:r>
              <a:rPr lang="nl-BE" sz="2000" dirty="0" smtClean="0"/>
              <a:t>(als dummy, staat aan voor “werkstudent”)</a:t>
            </a:r>
          </a:p>
          <a:p>
            <a:pPr lvl="1"/>
            <a:r>
              <a:rPr lang="nl-BE" i="1" dirty="0" smtClean="0"/>
              <a:t>SP</a:t>
            </a:r>
            <a:r>
              <a:rPr lang="nl-BE" dirty="0" smtClean="0"/>
              <a:t>: aantal opgenomen studiepunten </a:t>
            </a:r>
            <a:r>
              <a:rPr lang="nl-BE" sz="2000" dirty="0" smtClean="0"/>
              <a:t>(gecentreerd rond gemiddelde)</a:t>
            </a:r>
          </a:p>
          <a:p>
            <a:pPr lvl="1"/>
            <a:r>
              <a:rPr lang="nl-BE" i="1" dirty="0" smtClean="0"/>
              <a:t>AC18, AC19, AC20</a:t>
            </a:r>
            <a:r>
              <a:rPr lang="nl-BE" dirty="0" smtClean="0"/>
              <a:t>: academiejaren 2018, 2019 , 2020 </a:t>
            </a:r>
            <a:r>
              <a:rPr lang="nl-BE" sz="2000" dirty="0" smtClean="0"/>
              <a:t>(als </a:t>
            </a:r>
            <a:r>
              <a:rPr lang="nl-BE" sz="2000" dirty="0" err="1" smtClean="0"/>
              <a:t>dummies</a:t>
            </a:r>
            <a:r>
              <a:rPr lang="nl-BE" sz="2000" dirty="0" smtClean="0"/>
              <a:t>)</a:t>
            </a:r>
          </a:p>
          <a:p>
            <a:pPr lvl="1"/>
            <a:r>
              <a:rPr lang="nl-BE" i="1" dirty="0" smtClean="0"/>
              <a:t>Resultaat</a:t>
            </a:r>
            <a:r>
              <a:rPr lang="nl-BE" dirty="0" smtClean="0"/>
              <a:t>: resultaat overheen afgelegde vakken </a:t>
            </a:r>
            <a:r>
              <a:rPr lang="nl-BE" sz="2000" dirty="0" smtClean="0"/>
              <a:t>(op 20)</a:t>
            </a:r>
            <a:r>
              <a:rPr lang="nl-BE" dirty="0" smtClean="0"/>
              <a:t> 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13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2CD1A8-D6A8-3C42-A93B-672CCFBA05C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82860" y="5230494"/>
            <a:ext cx="5015840" cy="1205475"/>
          </a:xfrm>
        </p:spPr>
        <p:txBody>
          <a:bodyPr/>
          <a:lstStyle/>
          <a:p>
            <a:pPr marL="0" indent="0">
              <a:buNone/>
            </a:pPr>
            <a:r>
              <a:rPr lang="nl-BE" sz="2400" i="1" dirty="0"/>
              <a:t>In slides vorige les zit een ander voorbeeld en toelichting. </a:t>
            </a:r>
            <a:endParaRPr lang="nl-BE" sz="2400" i="1" dirty="0" smtClean="0"/>
          </a:p>
          <a:p>
            <a:pPr marL="0" indent="0">
              <a:buNone/>
            </a:pPr>
            <a:r>
              <a:rPr lang="nl-BE" sz="2400" i="1" dirty="0" smtClean="0"/>
              <a:t>Kan </a:t>
            </a:r>
            <a:r>
              <a:rPr lang="nl-BE" sz="2400" i="1" dirty="0"/>
              <a:t>zelfstandig bekeken worden…</a:t>
            </a:r>
            <a:endParaRPr lang="en-BE" sz="2400" i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2DBBB3-1531-CD4F-90B1-1F37ABD2F5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13488" y="4421925"/>
            <a:ext cx="3440776" cy="522288"/>
          </a:xfrm>
        </p:spPr>
        <p:txBody>
          <a:bodyPr>
            <a:normAutofit/>
          </a:bodyPr>
          <a:lstStyle/>
          <a:p>
            <a:r>
              <a:rPr lang="nl-BE" sz="3600" dirty="0"/>
              <a:t>Interacties</a:t>
            </a:r>
            <a:endParaRPr lang="en-BE" sz="3600" dirty="0"/>
          </a:p>
        </p:txBody>
      </p:sp>
      <p:pic>
        <p:nvPicPr>
          <p:cNvPr id="1026" name="Picture 2" descr="Afbeeldingsresultaat voor lineaire regressie">
            <a:extLst>
              <a:ext uri="{FF2B5EF4-FFF2-40B4-BE49-F238E27FC236}">
                <a16:creationId xmlns:a16="http://schemas.microsoft.com/office/drawing/2014/main" id="{4E07EFA0-DD24-404B-8C76-9FDA855B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777">
            <a:off x="7249399" y="-549269"/>
            <a:ext cx="260229" cy="1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Tijdelijke aanduiding voor afbeelding 21">
            <a:extLst>
              <a:ext uri="{FF2B5EF4-FFF2-40B4-BE49-F238E27FC236}">
                <a16:creationId xmlns:a16="http://schemas.microsoft.com/office/drawing/2014/main" id="{2394DF99-89BB-5B44-A0D2-F4E4EB0CAE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/>
          <a:srcRect t="-5530" b="-5530"/>
          <a:stretch/>
        </p:blipFill>
        <p:spPr>
          <a:xfrm>
            <a:off x="4056584" y="278388"/>
            <a:ext cx="3754584" cy="3750688"/>
          </a:xfrm>
        </p:spPr>
      </p:pic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In hoeverre heeft de </a:t>
            </a:r>
            <a:r>
              <a:rPr lang="nl-BE" u="sng" dirty="0"/>
              <a:t>Covid crisis </a:t>
            </a:r>
            <a:r>
              <a:rPr lang="nl-BE" dirty="0"/>
              <a:t>voor </a:t>
            </a:r>
            <a:r>
              <a:rPr lang="nl-BE" u="sng" dirty="0"/>
              <a:t>werkstudenten</a:t>
            </a:r>
            <a:r>
              <a:rPr lang="nl-BE" dirty="0"/>
              <a:t> een andere impact op het behaalde resultaat dan voor reguliere studenten, na controle voor intrinsieke motivatie en aantal opgenomen studiepunten?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BDBF0E-3D71-924D-AADD-FFB2E963D2A2}"/>
              </a:ext>
            </a:extLst>
          </p:cNvPr>
          <p:cNvSpPr txBox="1"/>
          <p:nvPr/>
        </p:nvSpPr>
        <p:spPr>
          <a:xfrm>
            <a:off x="2256817" y="3429000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AC20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78758A-070D-A54E-84BF-5A600E2C0047}"/>
              </a:ext>
            </a:extLst>
          </p:cNvPr>
          <p:cNvSpPr txBox="1"/>
          <p:nvPr/>
        </p:nvSpPr>
        <p:spPr>
          <a:xfrm>
            <a:off x="2256817" y="4071778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7D72E-0A6D-794C-9E0E-9A2A8AB97C13}"/>
              </a:ext>
            </a:extLst>
          </p:cNvPr>
          <p:cNvSpPr txBox="1"/>
          <p:nvPr/>
        </p:nvSpPr>
        <p:spPr>
          <a:xfrm>
            <a:off x="2256817" y="4714556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IM_z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586B65-3EB1-444A-B016-7322932D55AE}"/>
              </a:ext>
            </a:extLst>
          </p:cNvPr>
          <p:cNvSpPr txBox="1"/>
          <p:nvPr/>
        </p:nvSpPr>
        <p:spPr>
          <a:xfrm>
            <a:off x="2256817" y="5357334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5C0123-ACE0-1B4E-B71F-81A8C362EA4C}"/>
              </a:ext>
            </a:extLst>
          </p:cNvPr>
          <p:cNvSpPr txBox="1"/>
          <p:nvPr/>
        </p:nvSpPr>
        <p:spPr>
          <a:xfrm>
            <a:off x="6204930" y="4383815"/>
            <a:ext cx="2024669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2AF956-ACAE-954E-99A9-E9B3464AB74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871609" y="3679487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E04EDD-803E-004A-A199-371176308935}"/>
              </a:ext>
            </a:extLst>
          </p:cNvPr>
          <p:cNvCxnSpPr>
            <a:cxnSpLocks/>
          </p:cNvCxnSpPr>
          <p:nvPr/>
        </p:nvCxnSpPr>
        <p:spPr>
          <a:xfrm flipV="1">
            <a:off x="3871609" y="4884789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986C334-14F6-F441-9A0E-4B5B7FD3DDA1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871609" y="4322265"/>
            <a:ext cx="2333322" cy="31203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2509247-3F66-A543-B79E-87964ADC9DD5}"/>
              </a:ext>
            </a:extLst>
          </p:cNvPr>
          <p:cNvCxnSpPr>
            <a:cxnSpLocks/>
          </p:cNvCxnSpPr>
          <p:nvPr/>
        </p:nvCxnSpPr>
        <p:spPr>
          <a:xfrm flipV="1">
            <a:off x="3871609" y="4727702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68A144C-92C1-9344-8B62-A8675B022F86}"/>
              </a:ext>
            </a:extLst>
          </p:cNvPr>
          <p:cNvCxnSpPr>
            <a:stCxn id="5" idx="3"/>
          </p:cNvCxnSpPr>
          <p:nvPr/>
        </p:nvCxnSpPr>
        <p:spPr>
          <a:xfrm>
            <a:off x="3871609" y="3679487"/>
            <a:ext cx="466927" cy="392291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A3376E7-9816-FA4F-A56C-74649BDDA30E}"/>
              </a:ext>
            </a:extLst>
          </p:cNvPr>
          <p:cNvCxnSpPr>
            <a:cxnSpLocks/>
          </p:cNvCxnSpPr>
          <p:nvPr/>
        </p:nvCxnSpPr>
        <p:spPr>
          <a:xfrm flipV="1">
            <a:off x="3871609" y="4071778"/>
            <a:ext cx="466927" cy="250488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6D5D0194-8513-8F40-8E42-5709630671B9}"/>
              </a:ext>
            </a:extLst>
          </p:cNvPr>
          <p:cNvCxnSpPr>
            <a:cxnSpLocks/>
          </p:cNvCxnSpPr>
          <p:nvPr/>
        </p:nvCxnSpPr>
        <p:spPr>
          <a:xfrm>
            <a:off x="4338536" y="4071778"/>
            <a:ext cx="1866395" cy="42315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781D1C3-FF49-E54C-A458-52608E4CFC9F}"/>
              </a:ext>
            </a:extLst>
          </p:cNvPr>
          <p:cNvCxnSpPr/>
          <p:nvPr/>
        </p:nvCxnSpPr>
        <p:spPr>
          <a:xfrm>
            <a:off x="2256817" y="367948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78A42CD-4985-A64D-BC12-37AFFD425AAD}"/>
              </a:ext>
            </a:extLst>
          </p:cNvPr>
          <p:cNvCxnSpPr/>
          <p:nvPr/>
        </p:nvCxnSpPr>
        <p:spPr>
          <a:xfrm>
            <a:off x="2256817" y="4322265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3" y="1255009"/>
            <a:ext cx="7761605" cy="548418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868" y="1099367"/>
            <a:ext cx="2710788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None/>
            </a:pPr>
            <a:r>
              <a:rPr lang="nl-BE" sz="2800" dirty="0">
                <a:ea typeface="ＭＳ Ｐゴシック" charset="0"/>
              </a:rPr>
              <a:t>Interpretatie van effect van: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AC20?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WS?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AC20 * WS?</a:t>
            </a:r>
          </a:p>
        </p:txBody>
      </p:sp>
      <p:sp>
        <p:nvSpPr>
          <p:cNvPr id="11" name="Wolkvormige toelichting 7">
            <a:extLst>
              <a:ext uri="{FF2B5EF4-FFF2-40B4-BE49-F238E27FC236}">
                <a16:creationId xmlns:a16="http://schemas.microsoft.com/office/drawing/2014/main" id="{47264E85-618E-0B41-8C4F-86388F5B452B}"/>
              </a:ext>
            </a:extLst>
          </p:cNvPr>
          <p:cNvSpPr/>
          <p:nvPr/>
        </p:nvSpPr>
        <p:spPr bwMode="auto">
          <a:xfrm>
            <a:off x="6556443" y="4751118"/>
            <a:ext cx="5635557" cy="1270907"/>
          </a:xfrm>
          <a:prstGeom prst="cloudCallout">
            <a:avLst>
              <a:gd name="adj1" fmla="val 4102"/>
              <a:gd name="adj2" fmla="val -119130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BE" sz="1600" dirty="0">
                <a:solidFill>
                  <a:schemeClr val="bg2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Covid andere impact op resultaten voor werkstudenten dan voor reguliere studenten?</a:t>
            </a: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3" y="1255009"/>
            <a:ext cx="7761605" cy="5484187"/>
          </a:xfrm>
          <a:prstGeom prst="rect">
            <a:avLst/>
          </a:prstGeom>
        </p:spPr>
      </p:pic>
      <p:sp>
        <p:nvSpPr>
          <p:cNvPr id="6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231758"/>
            <a:ext cx="4577243" cy="1842535"/>
          </a:xfrm>
          <a:prstGeom prst="borderCallout1">
            <a:avLst>
              <a:gd name="adj1" fmla="val 47235"/>
              <a:gd name="adj2" fmla="val 150"/>
              <a:gd name="adj3" fmla="val 114063"/>
              <a:gd name="adj4" fmla="val -19440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Uit de 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Adjusted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R² (0,5701)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blijkt 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57,01%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van de variantie in ‘Resultaat’ te verklaren is door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model (‘AC20’, ‘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‘WS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‘SP’ en ‘AC20*WS’). 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Dit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is een groot effect. 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verwachten ook 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populatie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dit model een deel van de variantie in ‘Resultaat’ zal verklaren (p&lt;0.05 voor het model)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550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Goed model</a:t>
            </a:r>
            <a:r>
              <a:rPr lang="nl-BE" sz="2800" dirty="0" smtClean="0">
                <a:ea typeface="ＭＳ Ｐゴシック" charset="0"/>
              </a:rPr>
              <a:t>?</a:t>
            </a:r>
            <a:endParaRPr lang="nl-BE" sz="2800" dirty="0">
              <a:ea typeface="ＭＳ Ｐゴシック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3646993" y="6248400"/>
            <a:ext cx="2692847" cy="262724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4144389" y="6518200"/>
            <a:ext cx="189377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81" y="224816"/>
            <a:ext cx="10944226" cy="791794"/>
          </a:xfrm>
        </p:spPr>
        <p:txBody>
          <a:bodyPr/>
          <a:lstStyle/>
          <a:p>
            <a:r>
              <a:rPr lang="nl-BE" dirty="0"/>
              <a:t>Resultaten 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23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1" y="854986"/>
            <a:ext cx="7761605" cy="5484187"/>
          </a:xfrm>
          <a:prstGeom prst="rect">
            <a:avLst/>
          </a:prstGeom>
        </p:spPr>
      </p:pic>
      <p:sp>
        <p:nvSpPr>
          <p:cNvPr id="9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4" y="2086597"/>
            <a:ext cx="4577243" cy="1474106"/>
          </a:xfrm>
          <a:prstGeom prst="borderCallout1">
            <a:avLst>
              <a:gd name="adj1" fmla="val 47235"/>
              <a:gd name="adj2" fmla="val 150"/>
              <a:gd name="adj3" fmla="val 107622"/>
              <a:gd name="adj4" fmla="val -34797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reguliere student die gemiddeld scoort op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‘SP’ in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2019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11,31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20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(b=11,30696).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115" y="104426"/>
            <a:ext cx="2555146" cy="1824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intercept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?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’?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588038" y="3593798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583469" y="4019335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604181" y="4532721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6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5" y="3664762"/>
            <a:ext cx="4577243" cy="1443099"/>
          </a:xfrm>
          <a:prstGeom prst="borderCallout1">
            <a:avLst>
              <a:gd name="adj1" fmla="val 47235"/>
              <a:gd name="adj2" fmla="val 150"/>
              <a:gd name="adj3" fmla="val 31844"/>
              <a:gd name="adj4" fmla="val -34715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SD hoger scoren op intrinsieke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motivatie,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1.48 punten hoger scoren voor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‘AC20’, ‘WS’ en ‘SP’ (b=1,48207).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7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3" y="5169742"/>
            <a:ext cx="4577243" cy="1347188"/>
          </a:xfrm>
          <a:prstGeom prst="borderCallout1">
            <a:avLst>
              <a:gd name="adj1" fmla="val 47235"/>
              <a:gd name="adj2" fmla="val 150"/>
              <a:gd name="adj3" fmla="val -39237"/>
              <a:gd name="adj4" fmla="val -3362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studiepunt meer opnemen,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0,02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lager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scoren voor ‘Resultaat’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ongeacht de score op ‘AC20’,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‘WS’ (b=-0,02357).</a:t>
            </a: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0.05).</a:t>
            </a:r>
          </a:p>
        </p:txBody>
      </p:sp>
    </p:spTree>
    <p:extLst>
      <p:ext uri="{BB962C8B-B14F-4D97-AF65-F5344CB8AC3E}">
        <p14:creationId xmlns:p14="http://schemas.microsoft.com/office/powerpoint/2010/main" val="22450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3" y="1255009"/>
            <a:ext cx="7761605" cy="5484187"/>
          </a:xfrm>
          <a:prstGeom prst="rect">
            <a:avLst/>
          </a:prstGeom>
        </p:spPr>
      </p:pic>
      <p:sp>
        <p:nvSpPr>
          <p:cNvPr id="9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3881490"/>
            <a:ext cx="4577243" cy="1977705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</a:t>
            </a:r>
            <a:r>
              <a:rPr lang="nl-BE" sz="1300" b="1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academiejaar 2018 of 2019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scoort een werkstudent 0.48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meer dan een reguliere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student voor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(b=0,47654)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NIET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&gt; 0.05).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‘WS’?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04183" y="4649347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998791" y="5985565"/>
            <a:ext cx="5059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WERKSTUDENT IN NIET-COVIDJAAR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3" y="1255009"/>
            <a:ext cx="7761605" cy="5484187"/>
          </a:xfrm>
          <a:prstGeom prst="rect">
            <a:avLst/>
          </a:prstGeom>
        </p:spPr>
      </p:pic>
      <p:sp>
        <p:nvSpPr>
          <p:cNvPr id="9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8579" y="3510489"/>
            <a:ext cx="4577243" cy="1674358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reguliere student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in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academiejaar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2020 0,96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dan in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2019 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</a:t>
            </a:r>
            <a:r>
              <a:rPr lang="nl-BE" sz="1300" dirty="0" err="1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(b=-0,96026).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‘AC20’?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04183" y="4197934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997957" y="5412270"/>
            <a:ext cx="523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COVID VOOR REGULIERE STUDENTEN</a:t>
            </a:r>
          </a:p>
        </p:txBody>
      </p:sp>
    </p:spTree>
    <p:extLst>
      <p:ext uri="{BB962C8B-B14F-4D97-AF65-F5344CB8AC3E}">
        <p14:creationId xmlns:p14="http://schemas.microsoft.com/office/powerpoint/2010/main" val="9574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7574"/>
            <a:ext cx="10944226" cy="791794"/>
          </a:xfrm>
        </p:spPr>
        <p:txBody>
          <a:bodyPr/>
          <a:lstStyle/>
          <a:p>
            <a:r>
              <a:rPr lang="nl-BE" dirty="0"/>
              <a:t>Resultaten OV2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26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56" y="854986"/>
            <a:ext cx="7761605" cy="548418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238035"/>
            <a:ext cx="255514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‘AC20*WS’?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578856" y="4700191"/>
            <a:ext cx="5143867" cy="245190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168522" y="2415560"/>
            <a:ext cx="45963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COVID VOOR WERKSTUDENT?</a:t>
            </a:r>
            <a:endParaRPr lang="nl-BE" dirty="0">
              <a:solidFill>
                <a:srgbClr val="E10C07"/>
              </a:solidFill>
            </a:endParaRPr>
          </a:p>
        </p:txBody>
      </p:sp>
      <p:sp>
        <p:nvSpPr>
          <p:cNvPr id="11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5887463" y="2918932"/>
            <a:ext cx="5158443" cy="2227833"/>
          </a:xfrm>
          <a:prstGeom prst="borderCallout1">
            <a:avLst>
              <a:gd name="adj1" fmla="val 47235"/>
              <a:gd name="adj2" fmla="val 150"/>
              <a:gd name="adj3" fmla="val 81096"/>
              <a:gd name="adj4" fmla="val -5974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negatieve effect van een COVID is 1,02 punten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sterker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voor werkstudenten dan voor reguliere studenten (b=-1,02022).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werkstudent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in het academiejaar 2020 (AC20) </a:t>
            </a:r>
            <a:r>
              <a:rPr lang="nl-BE" sz="1300" dirty="0" smtClean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1,98 </a:t>
            </a:r>
            <a:r>
              <a:rPr lang="nl-BE" sz="1300" dirty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(= -0,96 – 1,02)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dan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academiejaren 2018 of 2019 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ongeacht de score op ‘</a:t>
            </a:r>
            <a:r>
              <a:rPr lang="nl-BE" sz="1300" dirty="0" err="1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‘SP’.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0.05).</a:t>
            </a:r>
          </a:p>
        </p:txBody>
      </p:sp>
    </p:spTree>
    <p:extLst>
      <p:ext uri="{BB962C8B-B14F-4D97-AF65-F5344CB8AC3E}">
        <p14:creationId xmlns:p14="http://schemas.microsoft.com/office/powerpoint/2010/main" val="3589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53184-4BE4-E24D-B4FA-C2929F5A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voor werkstudenten?</a:t>
            </a:r>
            <a:endParaRPr lang="nl-BE" sz="24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9CE6E9-EBAC-734D-9C2E-597F14DE0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27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9A4B9E33-38A3-2443-9E99-AE44C7AAD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15284"/>
              </p:ext>
            </p:extLst>
          </p:nvPr>
        </p:nvGraphicFramePr>
        <p:xfrm>
          <a:off x="454616" y="3580284"/>
          <a:ext cx="11282768" cy="2316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63682">
                  <a:extLst>
                    <a:ext uri="{9D8B030D-6E8A-4147-A177-3AD203B41FA5}">
                      <a16:colId xmlns:a16="http://schemas.microsoft.com/office/drawing/2014/main" val="3673831883"/>
                    </a:ext>
                  </a:extLst>
                </a:gridCol>
                <a:gridCol w="4409543">
                  <a:extLst>
                    <a:ext uri="{9D8B030D-6E8A-4147-A177-3AD203B41FA5}">
                      <a16:colId xmlns:a16="http://schemas.microsoft.com/office/drawing/2014/main" val="3562069892"/>
                    </a:ext>
                  </a:extLst>
                </a:gridCol>
                <a:gridCol w="4409543">
                  <a:extLst>
                    <a:ext uri="{9D8B030D-6E8A-4147-A177-3AD203B41FA5}">
                      <a16:colId xmlns:a16="http://schemas.microsoft.com/office/drawing/2014/main" val="7277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GEEN werkstudent</a:t>
                      </a:r>
                    </a:p>
                    <a:p>
                      <a:pPr algn="ctr"/>
                      <a:r>
                        <a:rPr lang="nl-BE" dirty="0"/>
                        <a:t> </a:t>
                      </a:r>
                      <a:r>
                        <a:rPr lang="nl-BE" sz="1800" i="1" dirty="0"/>
                        <a:t>(WS = </a:t>
                      </a:r>
                      <a:r>
                        <a:rPr lang="nl-BE" sz="1800" i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r>
                        <a:rPr lang="nl-BE" sz="1800" i="1" dirty="0"/>
                        <a:t>)</a:t>
                      </a:r>
                      <a:endParaRPr lang="nl-BE" i="1" dirty="0"/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WEL werkstudent</a:t>
                      </a:r>
                    </a:p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/>
                        <a:t>(WS = </a:t>
                      </a:r>
                      <a:r>
                        <a:rPr lang="nl-BE" sz="1800" i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BE" sz="1800" i="1" dirty="0"/>
                        <a:t>)</a:t>
                      </a:r>
                      <a:endParaRPr lang="nl-B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GEEN covid jaar </a:t>
                      </a:r>
                    </a:p>
                    <a:p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(AC20 = </a:t>
                      </a:r>
                      <a:r>
                        <a:rPr lang="nl-BE" sz="2000" i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353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WEL covid jaar 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(AC20 = </a:t>
                      </a:r>
                      <a:r>
                        <a:rPr lang="nl-BE" sz="1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09097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ED056F-783B-E243-8F56-A55C68AA0B9A}"/>
                  </a:ext>
                </a:extLst>
              </p:cNvPr>
              <p:cNvSpPr txBox="1"/>
              <p:nvPr/>
            </p:nvSpPr>
            <p:spPr>
              <a:xfrm>
                <a:off x="1186773" y="2242226"/>
                <a:ext cx="8774350" cy="48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</m:acc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𝑰𝑴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𝒛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𝑺𝑷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𝟓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</m:oMath>
                  </m:oMathPara>
                </a14:m>
                <a:endParaRPr lang="nl-BE" sz="2400" b="1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ED056F-783B-E243-8F56-A55C68AA0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3" y="2242226"/>
                <a:ext cx="8774350" cy="481520"/>
              </a:xfrm>
              <a:prstGeom prst="rect">
                <a:avLst/>
              </a:prstGeom>
              <a:blipFill>
                <a:blip r:embed="rId3"/>
                <a:stretch>
                  <a:fillRect l="-1301" t="-12821" r="-14162" b="-51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EC7D875F-28DD-9444-AF24-B91AB2409139}"/>
              </a:ext>
            </a:extLst>
          </p:cNvPr>
          <p:cNvSpPr txBox="1"/>
          <p:nvPr/>
        </p:nvSpPr>
        <p:spPr>
          <a:xfrm>
            <a:off x="623887" y="1159588"/>
            <a:ext cx="7304159" cy="435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i="1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Voorspelde scores (steekproef)</a:t>
            </a:r>
          </a:p>
        </p:txBody>
      </p:sp>
      <p:pic>
        <p:nvPicPr>
          <p:cNvPr id="18" name="Picture 1" descr="page9image57966592">
            <a:extLst>
              <a:ext uri="{FF2B5EF4-FFF2-40B4-BE49-F238E27FC236}">
                <a16:creationId xmlns:a16="http://schemas.microsoft.com/office/drawing/2014/main" id="{26E135EF-05DF-4341-859C-ED34774D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43" y="64361"/>
            <a:ext cx="3806757" cy="1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53184-4BE4-E24D-B4FA-C2929F5A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voor werkstudenten?</a:t>
            </a:r>
            <a:endParaRPr lang="nl-BE" sz="24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9CE6E9-EBAC-734D-9C2E-597F14DE0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28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9A4B9E33-38A3-2443-9E99-AE44C7AAD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47730"/>
              </p:ext>
            </p:extLst>
          </p:nvPr>
        </p:nvGraphicFramePr>
        <p:xfrm>
          <a:off x="454616" y="3580284"/>
          <a:ext cx="11282768" cy="2316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63682">
                  <a:extLst>
                    <a:ext uri="{9D8B030D-6E8A-4147-A177-3AD203B41FA5}">
                      <a16:colId xmlns:a16="http://schemas.microsoft.com/office/drawing/2014/main" val="3673831883"/>
                    </a:ext>
                  </a:extLst>
                </a:gridCol>
                <a:gridCol w="4409543">
                  <a:extLst>
                    <a:ext uri="{9D8B030D-6E8A-4147-A177-3AD203B41FA5}">
                      <a16:colId xmlns:a16="http://schemas.microsoft.com/office/drawing/2014/main" val="3562069892"/>
                    </a:ext>
                  </a:extLst>
                </a:gridCol>
                <a:gridCol w="4409543">
                  <a:extLst>
                    <a:ext uri="{9D8B030D-6E8A-4147-A177-3AD203B41FA5}">
                      <a16:colId xmlns:a16="http://schemas.microsoft.com/office/drawing/2014/main" val="7277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GEEN werkstudent</a:t>
                      </a:r>
                    </a:p>
                    <a:p>
                      <a:pPr algn="ctr"/>
                      <a:r>
                        <a:rPr lang="nl-BE" dirty="0"/>
                        <a:t> </a:t>
                      </a:r>
                      <a:r>
                        <a:rPr lang="nl-BE" sz="1800" i="1" dirty="0"/>
                        <a:t>(WS = </a:t>
                      </a:r>
                      <a:r>
                        <a:rPr lang="nl-BE" sz="1800" i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r>
                        <a:rPr lang="nl-BE" sz="1800" i="1" dirty="0"/>
                        <a:t>)</a:t>
                      </a:r>
                      <a:endParaRPr lang="nl-BE" i="1" dirty="0"/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WEL werkstudent</a:t>
                      </a:r>
                    </a:p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/>
                        <a:t>(WS = </a:t>
                      </a:r>
                      <a:r>
                        <a:rPr lang="nl-BE" sz="1800" i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BE" sz="1800" i="1" dirty="0"/>
                        <a:t>)</a:t>
                      </a:r>
                      <a:endParaRPr lang="nl-B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GEEN covid jaar </a:t>
                      </a:r>
                    </a:p>
                    <a:p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(AC20 = </a:t>
                      </a:r>
                      <a:r>
                        <a:rPr lang="nl-BE" sz="2000" i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353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WEL covid jaar 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(AC20 = </a:t>
                      </a:r>
                      <a:r>
                        <a:rPr lang="nl-BE" sz="1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0909786"/>
                  </a:ext>
                </a:extLst>
              </a:tr>
            </a:tbl>
          </a:graphicData>
        </a:graphic>
      </p:graphicFrame>
      <p:pic>
        <p:nvPicPr>
          <p:cNvPr id="1025" name="Picture 1" descr="page9image57966592">
            <a:extLst>
              <a:ext uri="{FF2B5EF4-FFF2-40B4-BE49-F238E27FC236}">
                <a16:creationId xmlns:a16="http://schemas.microsoft.com/office/drawing/2014/main" id="{BFFD6EB6-D1BB-A34D-AC91-564936C2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43" y="64361"/>
            <a:ext cx="3806757" cy="1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ED056F-783B-E243-8F56-A55C68AA0B9A}"/>
                  </a:ext>
                </a:extLst>
              </p:cNvPr>
              <p:cNvSpPr txBox="1"/>
              <p:nvPr/>
            </p:nvSpPr>
            <p:spPr>
              <a:xfrm>
                <a:off x="1186773" y="2242226"/>
                <a:ext cx="8774350" cy="48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</m:acc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𝑰𝑴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𝒛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𝑺𝑷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𝟓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</m:oMath>
                  </m:oMathPara>
                </a14:m>
                <a:endParaRPr lang="nl-BE" sz="2400" b="1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ED056F-783B-E243-8F56-A55C68AA0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3" y="2242226"/>
                <a:ext cx="8774350" cy="481520"/>
              </a:xfrm>
              <a:prstGeom prst="rect">
                <a:avLst/>
              </a:prstGeom>
              <a:blipFill>
                <a:blip r:embed="rId5"/>
                <a:stretch>
                  <a:fillRect l="-1301" t="-12821" r="-14162" b="-51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D7B444F-3FBA-5D48-8A8B-2771B1688424}"/>
                  </a:ext>
                </a:extLst>
              </p:cNvPr>
              <p:cNvSpPr txBox="1"/>
              <p:nvPr/>
            </p:nvSpPr>
            <p:spPr>
              <a:xfrm>
                <a:off x="1165666" y="2667565"/>
                <a:ext cx="8774350" cy="48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</m:acc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𝑰𝑴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𝒛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𝑺𝑷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𝟓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</m:oMath>
                  </m:oMathPara>
                </a14:m>
                <a:endParaRPr lang="nl-BE" sz="2400" b="1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D7B444F-3FBA-5D48-8A8B-2771B1688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66" y="2667565"/>
                <a:ext cx="8774350" cy="481520"/>
              </a:xfrm>
              <a:prstGeom prst="rect">
                <a:avLst/>
              </a:prstGeom>
              <a:blipFill>
                <a:blip r:embed="rId6"/>
                <a:stretch>
                  <a:fillRect l="-1250" t="-15190" r="-14236" b="-25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3BD48954-CFF1-5B44-92B6-449B3E554020}"/>
              </a:ext>
            </a:extLst>
          </p:cNvPr>
          <p:cNvSpPr txBox="1"/>
          <p:nvPr/>
        </p:nvSpPr>
        <p:spPr>
          <a:xfrm>
            <a:off x="1614787" y="2725262"/>
            <a:ext cx="676107" cy="461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11.31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0282159-DF9C-4B47-A360-00D0439FC77C}"/>
              </a:ext>
            </a:extLst>
          </p:cNvPr>
          <p:cNvSpPr txBox="1"/>
          <p:nvPr/>
        </p:nvSpPr>
        <p:spPr>
          <a:xfrm>
            <a:off x="2580803" y="2720442"/>
            <a:ext cx="434772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-.96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9210FC8-C4FA-8D4A-B111-364D9527320D}"/>
              </a:ext>
            </a:extLst>
          </p:cNvPr>
          <p:cNvSpPr txBox="1"/>
          <p:nvPr/>
        </p:nvSpPr>
        <p:spPr>
          <a:xfrm>
            <a:off x="4287520" y="2736657"/>
            <a:ext cx="534160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1.48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96F7BC1-95C3-D449-B5E9-341A5E2EA517}"/>
              </a:ext>
            </a:extLst>
          </p:cNvPr>
          <p:cNvSpPr txBox="1"/>
          <p:nvPr/>
        </p:nvSpPr>
        <p:spPr>
          <a:xfrm>
            <a:off x="5862320" y="2733416"/>
            <a:ext cx="512543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0.48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B2D151A-BF2F-DC45-BF0F-63B5689DBC41}"/>
              </a:ext>
            </a:extLst>
          </p:cNvPr>
          <p:cNvSpPr txBox="1"/>
          <p:nvPr/>
        </p:nvSpPr>
        <p:spPr>
          <a:xfrm>
            <a:off x="7493274" y="2730175"/>
            <a:ext cx="434772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-.02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32841AE-0968-304F-BE11-E05B3EBD6F49}"/>
              </a:ext>
            </a:extLst>
          </p:cNvPr>
          <p:cNvSpPr txBox="1"/>
          <p:nvPr/>
        </p:nvSpPr>
        <p:spPr>
          <a:xfrm>
            <a:off x="8798560" y="2730175"/>
            <a:ext cx="530274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-1.02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C7D875F-28DD-9444-AF24-B91AB2409139}"/>
              </a:ext>
            </a:extLst>
          </p:cNvPr>
          <p:cNvSpPr txBox="1"/>
          <p:nvPr/>
        </p:nvSpPr>
        <p:spPr>
          <a:xfrm>
            <a:off x="623887" y="1159588"/>
            <a:ext cx="7304159" cy="435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i="1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Voorspelde scores (steekproef)</a:t>
            </a:r>
          </a:p>
        </p:txBody>
      </p:sp>
    </p:spTree>
    <p:extLst>
      <p:ext uri="{BB962C8B-B14F-4D97-AF65-F5344CB8AC3E}">
        <p14:creationId xmlns:p14="http://schemas.microsoft.com/office/powerpoint/2010/main" val="26550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53184-4BE4-E24D-B4FA-C2929F5A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voor werkstudenten?</a:t>
            </a:r>
            <a:endParaRPr lang="nl-BE" sz="24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9CE6E9-EBAC-734D-9C2E-597F14DE0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29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9A4B9E33-38A3-2443-9E99-AE44C7AAD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01184"/>
              </p:ext>
            </p:extLst>
          </p:nvPr>
        </p:nvGraphicFramePr>
        <p:xfrm>
          <a:off x="454616" y="3580284"/>
          <a:ext cx="11282768" cy="2346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63682">
                  <a:extLst>
                    <a:ext uri="{9D8B030D-6E8A-4147-A177-3AD203B41FA5}">
                      <a16:colId xmlns:a16="http://schemas.microsoft.com/office/drawing/2014/main" val="3673831883"/>
                    </a:ext>
                  </a:extLst>
                </a:gridCol>
                <a:gridCol w="4409543">
                  <a:extLst>
                    <a:ext uri="{9D8B030D-6E8A-4147-A177-3AD203B41FA5}">
                      <a16:colId xmlns:a16="http://schemas.microsoft.com/office/drawing/2014/main" val="3562069892"/>
                    </a:ext>
                  </a:extLst>
                </a:gridCol>
                <a:gridCol w="4409543">
                  <a:extLst>
                    <a:ext uri="{9D8B030D-6E8A-4147-A177-3AD203B41FA5}">
                      <a16:colId xmlns:a16="http://schemas.microsoft.com/office/drawing/2014/main" val="7277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GEEN werkstudent</a:t>
                      </a:r>
                    </a:p>
                    <a:p>
                      <a:pPr algn="ctr"/>
                      <a:r>
                        <a:rPr lang="nl-BE" dirty="0"/>
                        <a:t> </a:t>
                      </a:r>
                      <a:r>
                        <a:rPr lang="nl-BE" sz="1800" i="1" dirty="0"/>
                        <a:t>(WS = </a:t>
                      </a:r>
                      <a:r>
                        <a:rPr lang="nl-BE" sz="1800" i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r>
                        <a:rPr lang="nl-BE" sz="1800" i="1" dirty="0"/>
                        <a:t>)</a:t>
                      </a:r>
                      <a:endParaRPr lang="nl-BE" i="1" dirty="0"/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WEL werkstudent</a:t>
                      </a:r>
                    </a:p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/>
                        <a:t>(WS = </a:t>
                      </a:r>
                      <a:r>
                        <a:rPr lang="nl-BE" sz="1800" i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BE" sz="1800" i="1" dirty="0"/>
                        <a:t>)</a:t>
                      </a:r>
                      <a:endParaRPr lang="nl-B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GEEN covid jaar </a:t>
                      </a:r>
                    </a:p>
                    <a:p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(AC20 = </a:t>
                      </a:r>
                      <a:r>
                        <a:rPr lang="nl-BE" sz="2000" i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11.31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-0.96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0.48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rgbClr val="00B050"/>
                          </a:solidFill>
                        </a:rPr>
                        <a:t>-1.02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</a:p>
                    <a:p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11.31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11.31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-0.96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0.48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rgbClr val="00B050"/>
                          </a:solidFill>
                        </a:rPr>
                        <a:t>-1.02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</a:rPr>
                        <a:t>0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11.79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353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WEL covid jaar 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(AC20 = </a:t>
                      </a:r>
                      <a:r>
                        <a:rPr lang="nl-BE" sz="1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11.31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-0.96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0.48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rgbClr val="00B050"/>
                          </a:solidFill>
                        </a:rPr>
                        <a:t>-1.02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10.35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11.31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-0.96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chemeClr val="accent6"/>
                          </a:solidFill>
                        </a:rPr>
                        <a:t>0.48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BE" sz="2000" dirty="0"/>
                        <a:t> + </a:t>
                      </a:r>
                      <a:r>
                        <a:rPr lang="nl-BE" sz="2000" dirty="0">
                          <a:solidFill>
                            <a:srgbClr val="00B050"/>
                          </a:solidFill>
                        </a:rPr>
                        <a:t>-1.02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nl-BE" sz="2000" dirty="0"/>
                        <a:t>*</a:t>
                      </a:r>
                      <a:r>
                        <a:rPr lang="nl-BE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9.81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0909786"/>
                  </a:ext>
                </a:extLst>
              </a:tr>
            </a:tbl>
          </a:graphicData>
        </a:graphic>
      </p:graphicFrame>
      <p:pic>
        <p:nvPicPr>
          <p:cNvPr id="1025" name="Picture 1" descr="page9image57966592">
            <a:extLst>
              <a:ext uri="{FF2B5EF4-FFF2-40B4-BE49-F238E27FC236}">
                <a16:creationId xmlns:a16="http://schemas.microsoft.com/office/drawing/2014/main" id="{BFFD6EB6-D1BB-A34D-AC91-564936C2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43" y="64361"/>
            <a:ext cx="3806757" cy="1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ED056F-783B-E243-8F56-A55C68AA0B9A}"/>
                  </a:ext>
                </a:extLst>
              </p:cNvPr>
              <p:cNvSpPr txBox="1"/>
              <p:nvPr/>
            </p:nvSpPr>
            <p:spPr>
              <a:xfrm>
                <a:off x="1186773" y="2242226"/>
                <a:ext cx="8774350" cy="48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</m:acc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𝑰𝑴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𝒛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𝑺𝑷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𝟓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</m:oMath>
                  </m:oMathPara>
                </a14:m>
                <a:endParaRPr lang="nl-BE" sz="2400" b="1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ED056F-783B-E243-8F56-A55C68AA0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3" y="2242226"/>
                <a:ext cx="8774350" cy="481520"/>
              </a:xfrm>
              <a:prstGeom prst="rect">
                <a:avLst/>
              </a:prstGeom>
              <a:blipFill>
                <a:blip r:embed="rId5"/>
                <a:stretch>
                  <a:fillRect l="-1301" t="-12821" r="-14162" b="-51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D7B444F-3FBA-5D48-8A8B-2771B1688424}"/>
                  </a:ext>
                </a:extLst>
              </p:cNvPr>
              <p:cNvSpPr txBox="1"/>
              <p:nvPr/>
            </p:nvSpPr>
            <p:spPr>
              <a:xfrm>
                <a:off x="1165666" y="2667565"/>
                <a:ext cx="8774350" cy="48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</m:acc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𝑰𝑴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𝒛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𝑺𝑷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𝟓</m:t>
                          </m:r>
                        </m:sub>
                      </m:sSub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𝑨𝑪</m:t>
                      </m:r>
                      <m:r>
                        <a:rPr lang="nl-BE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𝟐𝟎</m:t>
                      </m:r>
                      <m:r>
                        <a:rPr lang="nl-B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nl-B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𝑾𝑺</m:t>
                      </m:r>
                    </m:oMath>
                  </m:oMathPara>
                </a14:m>
                <a:endParaRPr lang="nl-BE" sz="2400" b="1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D7B444F-3FBA-5D48-8A8B-2771B1688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66" y="2667565"/>
                <a:ext cx="8774350" cy="481520"/>
              </a:xfrm>
              <a:prstGeom prst="rect">
                <a:avLst/>
              </a:prstGeom>
              <a:blipFill>
                <a:blip r:embed="rId6"/>
                <a:stretch>
                  <a:fillRect l="-1156" t="-12821" r="-14306" b="-51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3BD48954-CFF1-5B44-92B6-449B3E554020}"/>
              </a:ext>
            </a:extLst>
          </p:cNvPr>
          <p:cNvSpPr txBox="1"/>
          <p:nvPr/>
        </p:nvSpPr>
        <p:spPr>
          <a:xfrm>
            <a:off x="1715314" y="2725262"/>
            <a:ext cx="575580" cy="461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11.31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0282159-DF9C-4B47-A360-00D0439FC77C}"/>
              </a:ext>
            </a:extLst>
          </p:cNvPr>
          <p:cNvSpPr txBox="1"/>
          <p:nvPr/>
        </p:nvSpPr>
        <p:spPr>
          <a:xfrm>
            <a:off x="2580803" y="2720442"/>
            <a:ext cx="434772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-.96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9210FC8-C4FA-8D4A-B111-364D9527320D}"/>
              </a:ext>
            </a:extLst>
          </p:cNvPr>
          <p:cNvSpPr txBox="1"/>
          <p:nvPr/>
        </p:nvSpPr>
        <p:spPr>
          <a:xfrm>
            <a:off x="4307840" y="2736657"/>
            <a:ext cx="513840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1.48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96F7BC1-95C3-D449-B5E9-341A5E2EA517}"/>
              </a:ext>
            </a:extLst>
          </p:cNvPr>
          <p:cNvSpPr txBox="1"/>
          <p:nvPr/>
        </p:nvSpPr>
        <p:spPr>
          <a:xfrm>
            <a:off x="5862320" y="2733416"/>
            <a:ext cx="512543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0.48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B2D151A-BF2F-DC45-BF0F-63B5689DBC41}"/>
              </a:ext>
            </a:extLst>
          </p:cNvPr>
          <p:cNvSpPr txBox="1"/>
          <p:nvPr/>
        </p:nvSpPr>
        <p:spPr>
          <a:xfrm>
            <a:off x="7493274" y="2730175"/>
            <a:ext cx="434772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-.02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32841AE-0968-304F-BE11-E05B3EBD6F49}"/>
              </a:ext>
            </a:extLst>
          </p:cNvPr>
          <p:cNvSpPr txBox="1"/>
          <p:nvPr/>
        </p:nvSpPr>
        <p:spPr>
          <a:xfrm>
            <a:off x="8818880" y="2730175"/>
            <a:ext cx="509954" cy="500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-1.02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C7D875F-28DD-9444-AF24-B91AB2409139}"/>
              </a:ext>
            </a:extLst>
          </p:cNvPr>
          <p:cNvSpPr txBox="1"/>
          <p:nvPr/>
        </p:nvSpPr>
        <p:spPr>
          <a:xfrm>
            <a:off x="623887" y="1159588"/>
            <a:ext cx="7304159" cy="435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i="1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Voorspelde scores (steekproef)</a:t>
            </a:r>
          </a:p>
        </p:txBody>
      </p:sp>
    </p:spTree>
    <p:extLst>
      <p:ext uri="{BB962C8B-B14F-4D97-AF65-F5344CB8AC3E}">
        <p14:creationId xmlns:p14="http://schemas.microsoft.com/office/powerpoint/2010/main" val="3221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6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47242-72CD-5D4E-BFDA-DD3596F88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6BC146-99F3-8146-B708-09DF0CE85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ctr">
              <a:buNone/>
              <a:defRPr/>
            </a:pPr>
            <a:r>
              <a:rPr lang="nl-BE" sz="4800" dirty="0">
                <a:ea typeface="ＭＳ Ｐゴシック" charset="0"/>
                <a:cs typeface="ＭＳ Ｐゴシック" charset="0"/>
              </a:rPr>
              <a:t>Wat is de impact van Covid crisis op studieresultaten van OOW master studenten?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BE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elichting met pijl omlaag 5">
            <a:extLst>
              <a:ext uri="{FF2B5EF4-FFF2-40B4-BE49-F238E27FC236}">
                <a16:creationId xmlns:a16="http://schemas.microsoft.com/office/drawing/2014/main" id="{2D62C274-3647-3240-B7E7-F39C5FC681D4}"/>
              </a:ext>
            </a:extLst>
          </p:cNvPr>
          <p:cNvSpPr/>
          <p:nvPr/>
        </p:nvSpPr>
        <p:spPr bwMode="auto">
          <a:xfrm>
            <a:off x="2801565" y="4274049"/>
            <a:ext cx="5583679" cy="583660"/>
          </a:xfrm>
          <a:prstGeom prst="downArrowCallou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B53184-4BE4-E24D-B4FA-C2929F5A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voor werkstudenten?</a:t>
            </a:r>
            <a:endParaRPr lang="nl-BE" sz="24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9CE6E9-EBAC-734D-9C2E-597F14DE0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30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9A4B9E33-38A3-2443-9E99-AE44C7AAD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657038"/>
              </p:ext>
            </p:extLst>
          </p:nvPr>
        </p:nvGraphicFramePr>
        <p:xfrm>
          <a:off x="454616" y="1790394"/>
          <a:ext cx="7930628" cy="2316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88584">
                  <a:extLst>
                    <a:ext uri="{9D8B030D-6E8A-4147-A177-3AD203B41FA5}">
                      <a16:colId xmlns:a16="http://schemas.microsoft.com/office/drawing/2014/main" val="3673831883"/>
                    </a:ext>
                  </a:extLst>
                </a:gridCol>
                <a:gridCol w="2821022">
                  <a:extLst>
                    <a:ext uri="{9D8B030D-6E8A-4147-A177-3AD203B41FA5}">
                      <a16:colId xmlns:a16="http://schemas.microsoft.com/office/drawing/2014/main" val="3562069892"/>
                    </a:ext>
                  </a:extLst>
                </a:gridCol>
                <a:gridCol w="2821022">
                  <a:extLst>
                    <a:ext uri="{9D8B030D-6E8A-4147-A177-3AD203B41FA5}">
                      <a16:colId xmlns:a16="http://schemas.microsoft.com/office/drawing/2014/main" val="7277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GEEN werkstudent</a:t>
                      </a:r>
                    </a:p>
                    <a:p>
                      <a:pPr algn="ctr"/>
                      <a:r>
                        <a:rPr lang="nl-BE" dirty="0"/>
                        <a:t> </a:t>
                      </a:r>
                      <a:r>
                        <a:rPr lang="nl-BE" sz="1800" i="1" dirty="0"/>
                        <a:t>(WS = 0)</a:t>
                      </a:r>
                      <a:endParaRPr lang="nl-BE" i="1" dirty="0"/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WEL werkstudent</a:t>
                      </a:r>
                    </a:p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/>
                        <a:t>(WS = 1)</a:t>
                      </a:r>
                      <a:endParaRPr lang="nl-B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GEEN covid jaar </a:t>
                      </a:r>
                    </a:p>
                    <a:p>
                      <a:r>
                        <a:rPr lang="nl-BE" sz="2000" i="1" dirty="0">
                          <a:solidFill>
                            <a:schemeClr val="bg1"/>
                          </a:solidFill>
                        </a:rPr>
                        <a:t>(AC20 = 0)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11.31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11.79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353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WEL covid jaar </a:t>
                      </a:r>
                    </a:p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>
                          <a:solidFill>
                            <a:schemeClr val="bg1"/>
                          </a:solidFill>
                        </a:rPr>
                        <a:t>(AC20 = 1)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10.35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chemeClr val="tx1"/>
                          </a:solidFill>
                        </a:rPr>
                        <a:t>= 9.81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0909786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FEB73F90-5E63-2C46-84A3-3E347832FCFF}"/>
              </a:ext>
            </a:extLst>
          </p:cNvPr>
          <p:cNvSpPr txBox="1"/>
          <p:nvPr/>
        </p:nvSpPr>
        <p:spPr>
          <a:xfrm>
            <a:off x="2801565" y="4280168"/>
            <a:ext cx="2645924" cy="583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EFFECT COVID: </a:t>
            </a:r>
            <a:r>
              <a:rPr lang="nl-BE" sz="2000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-0.96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101FA04-36E8-9644-AFE3-68262A3B2380}"/>
              </a:ext>
            </a:extLst>
          </p:cNvPr>
          <p:cNvSpPr txBox="1"/>
          <p:nvPr/>
        </p:nvSpPr>
        <p:spPr>
          <a:xfrm>
            <a:off x="5573953" y="4254588"/>
            <a:ext cx="2937753" cy="583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EFFECT COVID: </a:t>
            </a:r>
            <a:r>
              <a:rPr lang="nl-BE" sz="2000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-1.98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09A0AE3-1154-B14C-9CBA-20F99D7E798C}"/>
              </a:ext>
            </a:extLst>
          </p:cNvPr>
          <p:cNvSpPr txBox="1"/>
          <p:nvPr/>
        </p:nvSpPr>
        <p:spPr>
          <a:xfrm>
            <a:off x="2801564" y="4902744"/>
            <a:ext cx="6789907" cy="580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400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Effect Covid 1.02 sterker voor werkstudenten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C2B0941-7B2C-AE45-A8D6-F57CD6F2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544" y="387688"/>
            <a:ext cx="3367456" cy="125784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20544E8-9F7F-2340-824E-2FB381654D60}"/>
              </a:ext>
            </a:extLst>
          </p:cNvPr>
          <p:cNvSpPr/>
          <p:nvPr/>
        </p:nvSpPr>
        <p:spPr bwMode="auto">
          <a:xfrm>
            <a:off x="9591471" y="1412507"/>
            <a:ext cx="703622" cy="23302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89832BF5-4C4F-1848-9E59-B11B76C445A9}"/>
              </a:ext>
            </a:extLst>
          </p:cNvPr>
          <p:cNvSpPr/>
          <p:nvPr/>
        </p:nvSpPr>
        <p:spPr>
          <a:xfrm>
            <a:off x="3657600" y="2910840"/>
            <a:ext cx="426720" cy="731520"/>
          </a:xfrm>
          <a:prstGeom prst="arc">
            <a:avLst>
              <a:gd name="adj1" fmla="val 15891106"/>
              <a:gd name="adj2" fmla="val 5354484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EC7AF46-324E-D84B-ACF8-62482C7A22F7}"/>
              </a:ext>
            </a:extLst>
          </p:cNvPr>
          <p:cNvSpPr txBox="1"/>
          <p:nvPr/>
        </p:nvSpPr>
        <p:spPr>
          <a:xfrm>
            <a:off x="4145280" y="3042946"/>
            <a:ext cx="1266872" cy="41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verschil?</a:t>
            </a:r>
          </a:p>
        </p:txBody>
      </p:sp>
      <p:sp>
        <p:nvSpPr>
          <p:cNvPr id="15" name="Boog 14">
            <a:extLst>
              <a:ext uri="{FF2B5EF4-FFF2-40B4-BE49-F238E27FC236}">
                <a16:creationId xmlns:a16="http://schemas.microsoft.com/office/drawing/2014/main" id="{4BB29114-857E-1A46-909E-00FDC36B9A0F}"/>
              </a:ext>
            </a:extLst>
          </p:cNvPr>
          <p:cNvSpPr/>
          <p:nvPr/>
        </p:nvSpPr>
        <p:spPr>
          <a:xfrm>
            <a:off x="6417332" y="2910840"/>
            <a:ext cx="426720" cy="731520"/>
          </a:xfrm>
          <a:prstGeom prst="arc">
            <a:avLst>
              <a:gd name="adj1" fmla="val 15891106"/>
              <a:gd name="adj2" fmla="val 5354484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D933663-2C55-B848-B6AE-4C6DFF1314E8}"/>
              </a:ext>
            </a:extLst>
          </p:cNvPr>
          <p:cNvSpPr txBox="1"/>
          <p:nvPr/>
        </p:nvSpPr>
        <p:spPr>
          <a:xfrm>
            <a:off x="6905012" y="3042946"/>
            <a:ext cx="1266872" cy="41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verschil?</a:t>
            </a:r>
          </a:p>
        </p:txBody>
      </p:sp>
    </p:spTree>
    <p:extLst>
      <p:ext uri="{BB962C8B-B14F-4D97-AF65-F5344CB8AC3E}">
        <p14:creationId xmlns:p14="http://schemas.microsoft.com/office/powerpoint/2010/main" val="39616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F00BF-EA75-37B3-5692-7E7E941C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Andere</a:t>
            </a:r>
            <a:r>
              <a:rPr lang="en-US" dirty="0"/>
              <a:t> impact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werkstudenten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059300-097A-AE72-58BD-F40F6EA22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31</a:t>
            </a:fld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529A77-7E26-EA52-80A9-7A5791855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5"/>
          <a:stretch/>
        </p:blipFill>
        <p:spPr>
          <a:xfrm>
            <a:off x="4376366" y="1475464"/>
            <a:ext cx="7381875" cy="5046271"/>
          </a:xfrm>
          <a:prstGeom prst="rect">
            <a:avLst/>
          </a:prstGeom>
        </p:spPr>
      </p:pic>
      <p:pic>
        <p:nvPicPr>
          <p:cNvPr id="9" name="Picture 1" descr="page9image57966592">
            <a:extLst>
              <a:ext uri="{FF2B5EF4-FFF2-40B4-BE49-F238E27FC236}">
                <a16:creationId xmlns:a16="http://schemas.microsoft.com/office/drawing/2014/main" id="{9917D1B7-6E00-9B84-E04F-4C5D582C2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6" y="1744140"/>
            <a:ext cx="4451648" cy="15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 bwMode="auto">
          <a:xfrm>
            <a:off x="157476" y="2086356"/>
            <a:ext cx="4280412" cy="36423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157476" y="2681972"/>
            <a:ext cx="4280412" cy="177052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157476" y="3039174"/>
            <a:ext cx="4280412" cy="177052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32</a:t>
            </a:fld>
            <a:endParaRPr lang="nl-BE" dirty="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7BEEF10D-4A61-6043-B5AC-F8B0A54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56" y="854986"/>
            <a:ext cx="7761605" cy="548418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299897"/>
            <a:ext cx="255514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‘AC20*WS’?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578856" y="4700191"/>
            <a:ext cx="5143867" cy="245190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740846" y="2295052"/>
            <a:ext cx="474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WERKSTUDENT IN COVIDJAAR?</a:t>
            </a:r>
            <a:endParaRPr lang="nl-BE" dirty="0">
              <a:solidFill>
                <a:srgbClr val="E10C07"/>
              </a:solidFill>
            </a:endParaRPr>
          </a:p>
        </p:txBody>
      </p:sp>
      <p:sp>
        <p:nvSpPr>
          <p:cNvPr id="14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6740846" y="2848678"/>
            <a:ext cx="5039360" cy="3008111"/>
          </a:xfrm>
          <a:prstGeom prst="borderCallout1">
            <a:avLst>
              <a:gd name="adj1" fmla="val 47235"/>
              <a:gd name="adj2" fmla="val 150"/>
              <a:gd name="adj3" fmla="val 20993"/>
              <a:gd name="adj4" fmla="val 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positieve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effect van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werkstudent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is 1,02 punten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sterk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in academiejaar 2020 dan in de academiejaren 2018 en 2019 (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b=-1,02022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n </a:t>
            </a:r>
            <a:r>
              <a:rPr lang="nl-BE" sz="1300" b="1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academiejaar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2020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scoort een werkstudent </a:t>
            </a:r>
            <a:r>
              <a:rPr lang="nl-BE" sz="1300" dirty="0" smtClean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0.54 </a:t>
            </a:r>
            <a:r>
              <a:rPr lang="nl-BE" sz="1300" dirty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(= 0,48 – 1,02)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dan een reguliere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student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</a:t>
            </a:r>
            <a:r>
              <a:rPr lang="nl-BE" sz="1300" dirty="0" err="1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NIET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&gt; 0.05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n </a:t>
            </a:r>
            <a:r>
              <a:rPr lang="nl-BE" sz="1300" b="1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academiejaar 2020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scoort een werkstudent </a:t>
            </a:r>
            <a:r>
              <a:rPr lang="nl-BE" sz="1300" dirty="0" smtClean="0">
                <a:solidFill>
                  <a:srgbClr val="00B050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1,02 punten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dan een reguliere student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</a:t>
            </a:r>
            <a:r>
              <a:rPr lang="nl-BE" sz="1300" u="sng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populatie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</a:t>
            </a:r>
            <a:r>
              <a:rPr lang="nl-BE" sz="1300" dirty="0" err="1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56" y="206115"/>
            <a:ext cx="10944226" cy="791794"/>
          </a:xfrm>
        </p:spPr>
        <p:txBody>
          <a:bodyPr/>
          <a:lstStyle/>
          <a:p>
            <a:r>
              <a:rPr lang="nl-BE" dirty="0" smtClean="0"/>
              <a:t>Interactie-effect in omgekeerde richting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26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Is de impact van </a:t>
            </a:r>
            <a:r>
              <a:rPr lang="nl-BE" u="sng" dirty="0"/>
              <a:t>intrinsieke motivatie </a:t>
            </a:r>
            <a:r>
              <a:rPr lang="nl-BE" dirty="0"/>
              <a:t>op behaalde resultaten anders in de </a:t>
            </a:r>
            <a:r>
              <a:rPr lang="nl-BE" u="sng" dirty="0"/>
              <a:t>Covid crisis </a:t>
            </a:r>
            <a:r>
              <a:rPr lang="nl-BE" dirty="0"/>
              <a:t>dan in andere academiejaren (na controle voor al dan niet werkstudent zijn en aantal opgenomen studiepunten)?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3F48CF84-E9D7-624C-9E4E-3DF3ED4AAEA5}"/>
              </a:ext>
            </a:extLst>
          </p:cNvPr>
          <p:cNvSpPr txBox="1">
            <a:spLocks/>
          </p:cNvSpPr>
          <p:nvPr/>
        </p:nvSpPr>
        <p:spPr>
          <a:xfrm>
            <a:off x="623887" y="3185873"/>
            <a:ext cx="10944226" cy="2912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Variabelen in de dataset:</a:t>
            </a:r>
          </a:p>
          <a:p>
            <a:pPr lvl="1"/>
            <a:r>
              <a:rPr lang="nl-BE" i="1" dirty="0" err="1" smtClean="0"/>
              <a:t>IM_z</a:t>
            </a:r>
            <a:r>
              <a:rPr lang="nl-BE" dirty="0" smtClean="0"/>
              <a:t>: intrinsieke motivatie van student </a:t>
            </a:r>
            <a:r>
              <a:rPr lang="nl-BE" sz="2000" dirty="0" smtClean="0"/>
              <a:t>(als </a:t>
            </a:r>
            <a:r>
              <a:rPr lang="nl-BE" sz="2000" dirty="0" err="1" smtClean="0"/>
              <a:t>z</a:t>
            </a:r>
            <a:r>
              <a:rPr lang="nl-BE" sz="2000" dirty="0" smtClean="0"/>
              <a:t>-score)</a:t>
            </a:r>
            <a:endParaRPr lang="nl-BE" sz="2000" i="1" dirty="0" smtClean="0"/>
          </a:p>
          <a:p>
            <a:pPr lvl="1"/>
            <a:r>
              <a:rPr lang="nl-BE" i="1" dirty="0" smtClean="0"/>
              <a:t>WS</a:t>
            </a:r>
            <a:r>
              <a:rPr lang="nl-BE" dirty="0" smtClean="0"/>
              <a:t>: al dan niet werkstudent, 1=werkstudent </a:t>
            </a:r>
            <a:r>
              <a:rPr lang="nl-BE" sz="2000" dirty="0" smtClean="0"/>
              <a:t>(als dummy, staat aan voor “werkstudent”)</a:t>
            </a:r>
          </a:p>
          <a:p>
            <a:pPr lvl="1"/>
            <a:r>
              <a:rPr lang="nl-BE" i="1" dirty="0" smtClean="0"/>
              <a:t>SP</a:t>
            </a:r>
            <a:r>
              <a:rPr lang="nl-BE" dirty="0" smtClean="0"/>
              <a:t>: aantal opgenomen studiepunten </a:t>
            </a:r>
            <a:r>
              <a:rPr lang="nl-BE" sz="2000" dirty="0" smtClean="0"/>
              <a:t>(gecentreerd rond gemiddelde)</a:t>
            </a:r>
          </a:p>
          <a:p>
            <a:pPr lvl="1"/>
            <a:r>
              <a:rPr lang="nl-BE" i="1" dirty="0" smtClean="0"/>
              <a:t>AC18, AC19, AC20</a:t>
            </a:r>
            <a:r>
              <a:rPr lang="nl-BE" dirty="0" smtClean="0"/>
              <a:t>: academiejaren 2018, 2019 , 2020 </a:t>
            </a:r>
            <a:r>
              <a:rPr lang="nl-BE" sz="2000" dirty="0" smtClean="0"/>
              <a:t>(als </a:t>
            </a:r>
            <a:r>
              <a:rPr lang="nl-BE" sz="2000" dirty="0" err="1" smtClean="0"/>
              <a:t>dummies</a:t>
            </a:r>
            <a:r>
              <a:rPr lang="nl-BE" sz="2000" dirty="0" smtClean="0"/>
              <a:t>)</a:t>
            </a:r>
          </a:p>
          <a:p>
            <a:pPr lvl="1"/>
            <a:r>
              <a:rPr lang="nl-BE" i="1" dirty="0" smtClean="0"/>
              <a:t>Resultaat</a:t>
            </a:r>
            <a:r>
              <a:rPr lang="nl-BE" dirty="0" smtClean="0"/>
              <a:t>: resultaat overheen afgelegde vakken </a:t>
            </a:r>
            <a:r>
              <a:rPr lang="nl-BE" sz="2000" dirty="0" smtClean="0"/>
              <a:t>(op 20)</a:t>
            </a:r>
            <a:r>
              <a:rPr lang="nl-BE" dirty="0" smtClean="0"/>
              <a:t> 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26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Is de impact van </a:t>
            </a:r>
            <a:r>
              <a:rPr lang="nl-BE" u="sng" dirty="0"/>
              <a:t>intrinsieke motivatie </a:t>
            </a:r>
            <a:r>
              <a:rPr lang="nl-BE" dirty="0"/>
              <a:t>op behaalde resultaten anders in de </a:t>
            </a:r>
            <a:r>
              <a:rPr lang="nl-BE" u="sng" dirty="0"/>
              <a:t>Covid crisis </a:t>
            </a:r>
            <a:r>
              <a:rPr lang="nl-BE" dirty="0"/>
              <a:t>dan in andere academiejaren (na controle voor al dan niet werkstudent zijn en aantal opgenomen studiepunten)?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BDBF0E-3D71-924D-AADD-FFB2E963D2A2}"/>
              </a:ext>
            </a:extLst>
          </p:cNvPr>
          <p:cNvSpPr txBox="1"/>
          <p:nvPr/>
        </p:nvSpPr>
        <p:spPr>
          <a:xfrm>
            <a:off x="2256817" y="3429000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IM_z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78758A-070D-A54E-84BF-5A600E2C0047}"/>
              </a:ext>
            </a:extLst>
          </p:cNvPr>
          <p:cNvSpPr txBox="1"/>
          <p:nvPr/>
        </p:nvSpPr>
        <p:spPr>
          <a:xfrm>
            <a:off x="2256817" y="4071778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7D72E-0A6D-794C-9E0E-9A2A8AB97C13}"/>
              </a:ext>
            </a:extLst>
          </p:cNvPr>
          <p:cNvSpPr txBox="1"/>
          <p:nvPr/>
        </p:nvSpPr>
        <p:spPr>
          <a:xfrm>
            <a:off x="2256817" y="4714556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586B65-3EB1-444A-B016-7322932D55AE}"/>
              </a:ext>
            </a:extLst>
          </p:cNvPr>
          <p:cNvSpPr txBox="1"/>
          <p:nvPr/>
        </p:nvSpPr>
        <p:spPr>
          <a:xfrm>
            <a:off x="2256817" y="5357334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5C0123-ACE0-1B4E-B71F-81A8C362EA4C}"/>
              </a:ext>
            </a:extLst>
          </p:cNvPr>
          <p:cNvSpPr txBox="1"/>
          <p:nvPr/>
        </p:nvSpPr>
        <p:spPr>
          <a:xfrm>
            <a:off x="6204930" y="4383815"/>
            <a:ext cx="1939325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2AF956-ACAE-954E-99A9-E9B3464AB74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871609" y="3679487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E04EDD-803E-004A-A199-371176308935}"/>
              </a:ext>
            </a:extLst>
          </p:cNvPr>
          <p:cNvCxnSpPr>
            <a:cxnSpLocks/>
          </p:cNvCxnSpPr>
          <p:nvPr/>
        </p:nvCxnSpPr>
        <p:spPr>
          <a:xfrm flipV="1">
            <a:off x="3871609" y="4884789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986C334-14F6-F441-9A0E-4B5B7FD3DDA1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871609" y="4322265"/>
            <a:ext cx="2333321" cy="31203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2509247-3F66-A543-B79E-87964ADC9DD5}"/>
              </a:ext>
            </a:extLst>
          </p:cNvPr>
          <p:cNvCxnSpPr>
            <a:cxnSpLocks/>
          </p:cNvCxnSpPr>
          <p:nvPr/>
        </p:nvCxnSpPr>
        <p:spPr>
          <a:xfrm flipV="1">
            <a:off x="3871609" y="4727702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68A144C-92C1-9344-8B62-A8675B022F86}"/>
              </a:ext>
            </a:extLst>
          </p:cNvPr>
          <p:cNvCxnSpPr>
            <a:stCxn id="5" idx="3"/>
          </p:cNvCxnSpPr>
          <p:nvPr/>
        </p:nvCxnSpPr>
        <p:spPr>
          <a:xfrm>
            <a:off x="3871609" y="3679487"/>
            <a:ext cx="466927" cy="392291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A3376E7-9816-FA4F-A56C-74649BDDA30E}"/>
              </a:ext>
            </a:extLst>
          </p:cNvPr>
          <p:cNvCxnSpPr>
            <a:cxnSpLocks/>
          </p:cNvCxnSpPr>
          <p:nvPr/>
        </p:nvCxnSpPr>
        <p:spPr>
          <a:xfrm flipV="1">
            <a:off x="3871609" y="4071778"/>
            <a:ext cx="466927" cy="250488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6D5D0194-8513-8F40-8E42-5709630671B9}"/>
              </a:ext>
            </a:extLst>
          </p:cNvPr>
          <p:cNvCxnSpPr>
            <a:cxnSpLocks/>
          </p:cNvCxnSpPr>
          <p:nvPr/>
        </p:nvCxnSpPr>
        <p:spPr>
          <a:xfrm>
            <a:off x="4338536" y="4071778"/>
            <a:ext cx="1866395" cy="42315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DDF46C4-50F4-384A-B959-046A79DCF2ED}"/>
              </a:ext>
            </a:extLst>
          </p:cNvPr>
          <p:cNvCxnSpPr/>
          <p:nvPr/>
        </p:nvCxnSpPr>
        <p:spPr>
          <a:xfrm>
            <a:off x="2256817" y="431956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CEF390C-E7E6-DD45-8FC1-6D6BAA2ABF9B}"/>
              </a:ext>
            </a:extLst>
          </p:cNvPr>
          <p:cNvCxnSpPr/>
          <p:nvPr/>
        </p:nvCxnSpPr>
        <p:spPr>
          <a:xfrm>
            <a:off x="2256817" y="495964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35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2D678C3-51FA-044E-92D4-201DCE06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868" y="1099367"/>
            <a:ext cx="2710788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None/>
            </a:pPr>
            <a:r>
              <a:rPr lang="nl-BE" sz="2800" dirty="0">
                <a:ea typeface="ＭＳ Ｐゴシック" charset="0"/>
              </a:rPr>
              <a:t>Interpretatie van effect van: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AC20?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IM_z?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AC20 * IM_z?</a:t>
            </a:r>
          </a:p>
        </p:txBody>
      </p:sp>
      <p:sp>
        <p:nvSpPr>
          <p:cNvPr id="8" name="Wolkvormige toelichting 7">
            <a:extLst>
              <a:ext uri="{FF2B5EF4-FFF2-40B4-BE49-F238E27FC236}">
                <a16:creationId xmlns:a16="http://schemas.microsoft.com/office/drawing/2014/main" id="{47264E85-618E-0B41-8C4F-86388F5B452B}"/>
              </a:ext>
            </a:extLst>
          </p:cNvPr>
          <p:cNvSpPr/>
          <p:nvPr/>
        </p:nvSpPr>
        <p:spPr bwMode="auto">
          <a:xfrm>
            <a:off x="6556443" y="4751118"/>
            <a:ext cx="5635557" cy="1270907"/>
          </a:xfrm>
          <a:prstGeom prst="cloudCallout">
            <a:avLst>
              <a:gd name="adj1" fmla="val 4102"/>
              <a:gd name="adj2" fmla="val -119130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BE" sz="1600" dirty="0">
                <a:solidFill>
                  <a:schemeClr val="bg2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Impact intrinsieke motivatie op resultaten anders in Covid crisis dan in andere academiejaren?</a:t>
            </a: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36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7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231758"/>
            <a:ext cx="4577243" cy="1842535"/>
          </a:xfrm>
          <a:prstGeom prst="borderCallout1">
            <a:avLst>
              <a:gd name="adj1" fmla="val 47235"/>
              <a:gd name="adj2" fmla="val 150"/>
              <a:gd name="adj3" fmla="val 114063"/>
              <a:gd name="adj4" fmla="val -19440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Uit de 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Adjusted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R²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(0,5979) blijkt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59,79%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van de variantie in ‘Resultaat’ te verklaren is door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model (‘AC20’, ‘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‘WS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‘SP’ en ‘AC20*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’). 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Dit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is een groot effect. 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verwachten ook 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populatie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dit model een deel van de variantie in ‘Resultaat’ zal verklaren (p&lt;0.05 voor het model)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550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Goed model</a:t>
            </a:r>
            <a:r>
              <a:rPr lang="nl-BE" sz="2800" dirty="0" smtClean="0">
                <a:ea typeface="ＭＳ Ｐゴシック" charset="0"/>
              </a:rPr>
              <a:t>?</a:t>
            </a:r>
            <a:endParaRPr lang="nl-BE" sz="2800" dirty="0"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477176" y="6241324"/>
            <a:ext cx="2692847" cy="262724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974572" y="6511124"/>
            <a:ext cx="189377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37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9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4" y="2021283"/>
            <a:ext cx="4577243" cy="1474106"/>
          </a:xfrm>
          <a:prstGeom prst="borderCallout1">
            <a:avLst>
              <a:gd name="adj1" fmla="val 47235"/>
              <a:gd name="adj2" fmla="val 150"/>
              <a:gd name="adj3" fmla="val 147499"/>
              <a:gd name="adj4" fmla="val -33941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reguliere student die gemiddeld scoort op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‘SP’ in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2019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11,62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20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steekproef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(b=11,62155).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115" y="104426"/>
            <a:ext cx="2555146" cy="1824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intercept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?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‘WS’?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588035" y="4100001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588036" y="4739076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588038" y="4960072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7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5" y="3599448"/>
            <a:ext cx="4577243" cy="1443099"/>
          </a:xfrm>
          <a:prstGeom prst="borderCallout1">
            <a:avLst>
              <a:gd name="adj1" fmla="val 47235"/>
              <a:gd name="adj2" fmla="val 150"/>
              <a:gd name="adj3" fmla="val 88871"/>
              <a:gd name="adj4" fmla="val -34144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werkstudent scoort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0.04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meer dan een reguliere student voor ‘Resultaat’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‘AC20’, ‘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(b=0,04405).</a:t>
            </a: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NIET doortrekken naar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&gt; 0.05).</a:t>
            </a:r>
          </a:p>
        </p:txBody>
      </p:sp>
      <p:sp>
        <p:nvSpPr>
          <p:cNvPr id="18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3" y="5104428"/>
            <a:ext cx="4577243" cy="1347188"/>
          </a:xfrm>
          <a:prstGeom prst="borderCallout1">
            <a:avLst>
              <a:gd name="adj1" fmla="val 47235"/>
              <a:gd name="adj2" fmla="val 150"/>
              <a:gd name="adj3" fmla="val 4397"/>
              <a:gd name="adj4" fmla="val -33914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studiepunt meer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opnemen,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0,02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lager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scoren voor ‘Resultaat’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ongeacht de score op ‘AC20’,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‘WS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(b=-0,02487).</a:t>
            </a: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0.05).</a:t>
            </a:r>
          </a:p>
        </p:txBody>
      </p:sp>
    </p:spTree>
    <p:extLst>
      <p:ext uri="{BB962C8B-B14F-4D97-AF65-F5344CB8AC3E}">
        <p14:creationId xmlns:p14="http://schemas.microsoft.com/office/powerpoint/2010/main" val="14517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38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 bwMode="auto">
          <a:xfrm>
            <a:off x="623887" y="4329798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2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3561941"/>
            <a:ext cx="4577243" cy="1977705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student die gemiddeld scoort op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intrinsieke motivatie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academiejaar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2020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1,61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dan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2019 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‘WS’ en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(b=-1,61492).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‘AC20’?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7294921" y="5624998"/>
            <a:ext cx="4371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COVID VOOR </a:t>
            </a:r>
            <a:r>
              <a:rPr lang="nl-BE" dirty="0" smtClean="0">
                <a:solidFill>
                  <a:srgbClr val="E10C07"/>
                </a:solidFill>
              </a:rPr>
              <a:t>STUDENTEN </a:t>
            </a:r>
            <a:br>
              <a:rPr lang="nl-BE" dirty="0" smtClean="0">
                <a:solidFill>
                  <a:srgbClr val="E10C07"/>
                </a:solidFill>
              </a:rPr>
            </a:br>
            <a:r>
              <a:rPr lang="nl-BE" dirty="0" smtClean="0">
                <a:solidFill>
                  <a:srgbClr val="E10C07"/>
                </a:solidFill>
              </a:rPr>
              <a:t>DIE GEMIDDELD SCOREN OP </a:t>
            </a:r>
            <a:r>
              <a:rPr lang="nl-BE" dirty="0" smtClean="0">
                <a:solidFill>
                  <a:srgbClr val="E10C07"/>
                </a:solidFill>
              </a:rPr>
              <a:t>INTRINSIEKE MOTIVATIE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39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 bwMode="auto">
          <a:xfrm>
            <a:off x="623887" y="4550794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6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3784776"/>
            <a:ext cx="4577243" cy="1824550"/>
          </a:xfrm>
          <a:prstGeom prst="borderCallout1">
            <a:avLst>
              <a:gd name="adj1" fmla="val 47235"/>
              <a:gd name="adj2" fmla="val 150"/>
              <a:gd name="adj3" fmla="val 45821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studenten </a:t>
            </a:r>
            <a:r>
              <a:rPr lang="nl-BE" sz="1300" b="1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</a:t>
            </a:r>
            <a:r>
              <a:rPr lang="nl-BE" sz="1300" b="1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b="1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</a:t>
            </a:r>
            <a:r>
              <a:rPr lang="nl-BE" sz="1300" b="1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2019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geldt dat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SD hoger scoren op intrinsieke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1.15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hoger scoren voor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‘WS’ en ‘SP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(b=1,14550).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94921" y="5692842"/>
            <a:ext cx="3929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INTRINSIEKE MOTIVATIE </a:t>
            </a:r>
            <a:br>
              <a:rPr lang="nl-BE" dirty="0" smtClean="0">
                <a:solidFill>
                  <a:srgbClr val="E10C07"/>
                </a:solidFill>
              </a:rPr>
            </a:br>
            <a:r>
              <a:rPr lang="nl-BE" dirty="0" smtClean="0">
                <a:solidFill>
                  <a:srgbClr val="E10C07"/>
                </a:solidFill>
              </a:rPr>
              <a:t>IN EEN NIET-COVIDJAAR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B3E05-9F4A-BF49-946E-41AFD7E9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Fictieve dataset ‘Covid.impact.RData’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D4A3D2-2CF9-DC48-8E3D-528BC3681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48CF84-E9D7-624C-9E4E-3DF3ED4A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Variabelen:</a:t>
            </a:r>
          </a:p>
          <a:p>
            <a:pPr lvl="1"/>
            <a:r>
              <a:rPr lang="nl-BE" i="1" dirty="0"/>
              <a:t>IM_z</a:t>
            </a:r>
            <a:r>
              <a:rPr lang="nl-BE" dirty="0"/>
              <a:t>: intrinsieke motivatie van student </a:t>
            </a:r>
            <a:r>
              <a:rPr lang="nl-BE" sz="2000" dirty="0"/>
              <a:t>(?)</a:t>
            </a:r>
          </a:p>
          <a:p>
            <a:pPr lvl="1"/>
            <a:r>
              <a:rPr lang="nl-BE" i="1" dirty="0"/>
              <a:t>WS</a:t>
            </a:r>
            <a:r>
              <a:rPr lang="nl-BE" dirty="0"/>
              <a:t>: al dan niet </a:t>
            </a:r>
            <a:r>
              <a:rPr lang="nl-BE" dirty="0" smtClean="0"/>
              <a:t>werkstudent, 1=werkstudent </a:t>
            </a:r>
            <a:r>
              <a:rPr lang="nl-BE" sz="2000" dirty="0"/>
              <a:t>(?)</a:t>
            </a:r>
          </a:p>
          <a:p>
            <a:pPr lvl="1"/>
            <a:r>
              <a:rPr lang="nl-BE" i="1" dirty="0"/>
              <a:t>SP</a:t>
            </a:r>
            <a:r>
              <a:rPr lang="nl-BE" dirty="0"/>
              <a:t>: </a:t>
            </a:r>
            <a:r>
              <a:rPr lang="nl-BE" dirty="0" smtClean="0"/>
              <a:t>aantal opgenomen </a:t>
            </a:r>
            <a:r>
              <a:rPr lang="nl-BE" dirty="0"/>
              <a:t>studiepunten </a:t>
            </a:r>
            <a:r>
              <a:rPr lang="nl-BE" sz="2000" dirty="0"/>
              <a:t>(?)</a:t>
            </a:r>
          </a:p>
          <a:p>
            <a:pPr lvl="1"/>
            <a:r>
              <a:rPr lang="nl-BE" i="1" dirty="0"/>
              <a:t>AC18, AC19, AC20</a:t>
            </a:r>
            <a:r>
              <a:rPr lang="nl-BE" dirty="0"/>
              <a:t>: academiejaren 2018, 2019 , 2020 </a:t>
            </a:r>
            <a:r>
              <a:rPr lang="nl-BE" sz="2000" dirty="0"/>
              <a:t>(?)</a:t>
            </a:r>
          </a:p>
          <a:p>
            <a:pPr lvl="1"/>
            <a:r>
              <a:rPr lang="nl-BE" i="1" dirty="0"/>
              <a:t>Resultaat</a:t>
            </a:r>
            <a:r>
              <a:rPr lang="nl-BE" dirty="0"/>
              <a:t>: resultaat overheen afgelegde vakken </a:t>
            </a:r>
            <a:r>
              <a:rPr lang="nl-BE" sz="2000" dirty="0"/>
              <a:t>(?)</a:t>
            </a:r>
            <a:r>
              <a:rPr lang="nl-BE" dirty="0"/>
              <a:t> 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2D10F5E9-92C1-B447-B54C-DF4B37A7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87" y="4337890"/>
            <a:ext cx="9435817" cy="23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40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 bwMode="auto">
          <a:xfrm>
            <a:off x="623887" y="5203937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303" y="238035"/>
            <a:ext cx="311535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‘AC20*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096000" y="2750191"/>
            <a:ext cx="560127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INTRINSIEKE </a:t>
            </a:r>
            <a:r>
              <a:rPr lang="nl-BE" dirty="0" smtClean="0">
                <a:solidFill>
                  <a:srgbClr val="E10C07"/>
                </a:solidFill>
              </a:rPr>
              <a:t>MOTIVATIE </a:t>
            </a:r>
            <a:r>
              <a:rPr lang="nl-BE" dirty="0" smtClean="0">
                <a:solidFill>
                  <a:srgbClr val="E10C07"/>
                </a:solidFill>
              </a:rPr>
              <a:t>IN COVIDJAAR?</a:t>
            </a:r>
            <a:endParaRPr lang="nl-BE" dirty="0">
              <a:solidFill>
                <a:srgbClr val="E10C07"/>
              </a:solidFill>
            </a:endParaRPr>
          </a:p>
        </p:txBody>
      </p:sp>
      <p:sp>
        <p:nvSpPr>
          <p:cNvPr id="8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6096000" y="3213462"/>
            <a:ext cx="5472113" cy="2211471"/>
          </a:xfrm>
          <a:prstGeom prst="borderCallout1">
            <a:avLst>
              <a:gd name="adj1" fmla="val 47235"/>
              <a:gd name="adj2" fmla="val 150"/>
              <a:gd name="adj3" fmla="val 81096"/>
              <a:gd name="adj4" fmla="val -5974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positieve effect van een intrinsieke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is 0,93 punten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sterker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in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academiejaar 2020 dan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academiejaren 2018 of 2019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(b=0,93452).</a:t>
            </a:r>
            <a:endParaRPr lang="nl-BE" sz="1300" dirty="0" smtClean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studenten </a:t>
            </a:r>
            <a:r>
              <a:rPr lang="nl-BE" sz="1300" b="1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academiejaar 2020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geldt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SD hoger scoren op intrinsieke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2,08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(= 1,15 + 0,93) hoger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scoren 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‘WS’ en ‘SP’.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23A37-CC47-624D-AAE0-16352970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van intrinsieke motivatie?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722EFBF-F0CC-5A4D-A456-9C4148880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1D6624-5A3D-E343-A279-5EC07CA58A7E}"/>
              </a:ext>
            </a:extLst>
          </p:cNvPr>
          <p:cNvSpPr txBox="1"/>
          <p:nvPr/>
        </p:nvSpPr>
        <p:spPr>
          <a:xfrm>
            <a:off x="623886" y="1159587"/>
            <a:ext cx="11568105" cy="527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Visuele weergave a.d.h.v. twee regressielijnen (</a:t>
            </a:r>
            <a:r>
              <a:rPr lang="nl-BE" sz="2000" i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eentje voor AC20 = 0, </a:t>
            </a:r>
            <a:r>
              <a:rPr lang="nl-BE" sz="2000" i="1" dirty="0">
                <a:solidFill>
                  <a:srgbClr val="2D71B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eentje voor AC20 = 1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8E67CE-DC56-DD4D-8847-786B02E2A459}"/>
              </a:ext>
            </a:extLst>
          </p:cNvPr>
          <p:cNvCxnSpPr/>
          <p:nvPr/>
        </p:nvCxnSpPr>
        <p:spPr>
          <a:xfrm>
            <a:off x="3860800" y="2194560"/>
            <a:ext cx="0" cy="3799840"/>
          </a:xfrm>
          <a:prstGeom prst="line">
            <a:avLst/>
          </a:prstGeom>
          <a:ln w="3810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CA05D6-BE26-D64D-9417-8376F341467D}"/>
              </a:ext>
            </a:extLst>
          </p:cNvPr>
          <p:cNvCxnSpPr>
            <a:cxnSpLocks/>
          </p:cNvCxnSpPr>
          <p:nvPr/>
        </p:nvCxnSpPr>
        <p:spPr>
          <a:xfrm flipH="1">
            <a:off x="3860800" y="5994400"/>
            <a:ext cx="7010400" cy="0"/>
          </a:xfrm>
          <a:prstGeom prst="line">
            <a:avLst/>
          </a:prstGeom>
          <a:ln w="38100"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C7C60C71-14FE-B441-8814-48BC662B6007}"/>
              </a:ext>
            </a:extLst>
          </p:cNvPr>
          <p:cNvSpPr txBox="1"/>
          <p:nvPr/>
        </p:nvSpPr>
        <p:spPr>
          <a:xfrm>
            <a:off x="5425440" y="6096000"/>
            <a:ext cx="4864608" cy="324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Intrinsieke motivatie (IM_z)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7D716F-618B-824A-8D43-5D190812AE22}"/>
              </a:ext>
            </a:extLst>
          </p:cNvPr>
          <p:cNvSpPr txBox="1"/>
          <p:nvPr/>
        </p:nvSpPr>
        <p:spPr>
          <a:xfrm rot="16200000">
            <a:off x="2661920" y="3475298"/>
            <a:ext cx="1869440" cy="435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pic>
        <p:nvPicPr>
          <p:cNvPr id="14" name="Picture 1" descr="page15image57833072">
            <a:extLst>
              <a:ext uri="{FF2B5EF4-FFF2-40B4-BE49-F238E27FC236}">
                <a16:creationId xmlns:a16="http://schemas.microsoft.com/office/drawing/2014/main" id="{033A91BB-97A1-4B41-9682-87BFD2AFD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0188"/>
          <a:stretch/>
        </p:blipFill>
        <p:spPr bwMode="auto">
          <a:xfrm>
            <a:off x="232877" y="1800529"/>
            <a:ext cx="2656101" cy="15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23A37-CC47-624D-AAE0-16352970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van intrinsieke motivatie?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722EFBF-F0CC-5A4D-A456-9C4148880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1D6624-5A3D-E343-A279-5EC07CA58A7E}"/>
              </a:ext>
            </a:extLst>
          </p:cNvPr>
          <p:cNvSpPr txBox="1"/>
          <p:nvPr/>
        </p:nvSpPr>
        <p:spPr>
          <a:xfrm>
            <a:off x="623886" y="1159587"/>
            <a:ext cx="11568105" cy="527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Visuele weergave a.d.h.v. twee regressielijnen (</a:t>
            </a:r>
            <a:r>
              <a:rPr lang="nl-BE" sz="2000" i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eentje voor AC20 = 0, </a:t>
            </a:r>
            <a:r>
              <a:rPr lang="nl-BE" sz="2000" i="1" dirty="0">
                <a:solidFill>
                  <a:srgbClr val="2D71B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eentje voor AC20 = 1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BE" sz="2800" i="1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22DE8B-FE9F-1B4A-942A-E6A2EF34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00529"/>
            <a:ext cx="10944226" cy="505747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sz="1200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2000" dirty="0">
                <a:solidFill>
                  <a:srgbClr val="E20A07"/>
                </a:solidFill>
                <a:latin typeface="Verdana" panose="020B0604030504040204" pitchFamily="34" charset="0"/>
              </a:rPr>
              <a:t>		    </a:t>
            </a:r>
            <a:r>
              <a:rPr lang="nl-BE" sz="2000" b="0" dirty="0">
                <a:solidFill>
                  <a:srgbClr val="E20A07"/>
                </a:solidFill>
                <a:latin typeface="Verdana" panose="020B0604030504040204" pitchFamily="34" charset="0"/>
              </a:rPr>
              <a:t>Effect IM_z indien</a:t>
            </a:r>
            <a:r>
              <a:rPr lang="nl-BE" sz="2000" dirty="0">
                <a:solidFill>
                  <a:srgbClr val="E20A07"/>
                </a:solidFill>
                <a:latin typeface="Verdana" panose="020B0604030504040204" pitchFamily="34" charset="0"/>
              </a:rPr>
              <a:t> geen COVID: </a:t>
            </a:r>
            <a:r>
              <a:rPr lang="nl-BE" sz="2000" b="0" dirty="0">
                <a:solidFill>
                  <a:srgbClr val="E20A07"/>
                </a:solidFill>
                <a:latin typeface="Verdana" panose="020B0604030504040204" pitchFamily="34" charset="0"/>
              </a:rPr>
              <a:t>1.15 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(=1.15 + 0* </a:t>
            </a:r>
            <a:r>
              <a:rPr lang="nl-BE" sz="1600" b="0" dirty="0">
                <a:solidFill>
                  <a:srgbClr val="E20A0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0.93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) </a:t>
            </a:r>
            <a:endParaRPr lang="nl-BE" sz="1600" b="0" dirty="0"/>
          </a:p>
          <a:p>
            <a:pPr marL="0" indent="0">
              <a:buNone/>
            </a:pPr>
            <a:r>
              <a:rPr lang="nl-BE" sz="2000" dirty="0">
                <a:solidFill>
                  <a:srgbClr val="2B72B2"/>
                </a:solidFill>
                <a:latin typeface="Verdana" panose="020B0604030504040204" pitchFamily="34" charset="0"/>
              </a:rPr>
              <a:t>		    </a:t>
            </a:r>
            <a:r>
              <a:rPr lang="nl-BE" sz="2000" b="0" dirty="0">
                <a:solidFill>
                  <a:srgbClr val="2B72B2"/>
                </a:solidFill>
                <a:latin typeface="Verdana" panose="020B0604030504040204" pitchFamily="34" charset="0"/>
              </a:rPr>
              <a:t>Effect IM_z indien</a:t>
            </a:r>
            <a:r>
              <a:rPr lang="nl-BE" sz="2000" dirty="0">
                <a:solidFill>
                  <a:srgbClr val="2B72B2"/>
                </a:solidFill>
                <a:latin typeface="Verdana" panose="020B0604030504040204" pitchFamily="34" charset="0"/>
              </a:rPr>
              <a:t> wel COVID</a:t>
            </a:r>
            <a:r>
              <a:rPr lang="nl-BE" sz="2000" b="0" dirty="0">
                <a:solidFill>
                  <a:srgbClr val="2B72B2"/>
                </a:solidFill>
                <a:latin typeface="Verdana" panose="020B0604030504040204" pitchFamily="34" charset="0"/>
              </a:rPr>
              <a:t>:   2.08</a:t>
            </a:r>
            <a:r>
              <a:rPr lang="nl-BE" sz="2000" dirty="0">
                <a:solidFill>
                  <a:srgbClr val="2B72B2"/>
                </a:solidFill>
                <a:latin typeface="Verdana" panose="020B0604030504040204" pitchFamily="34" charset="0"/>
              </a:rPr>
              <a:t> </a:t>
            </a:r>
            <a:r>
              <a:rPr lang="nl-BE" sz="1600" b="0" dirty="0">
                <a:solidFill>
                  <a:srgbClr val="2B72B2"/>
                </a:solidFill>
                <a:latin typeface="Verdana" panose="020B0604030504040204" pitchFamily="34" charset="0"/>
              </a:rPr>
              <a:t>(=1.15 + 1* </a:t>
            </a:r>
            <a:r>
              <a:rPr lang="nl-BE" sz="1600" b="0" dirty="0">
                <a:solidFill>
                  <a:srgbClr val="2B72B2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0.93</a:t>
            </a:r>
            <a:r>
              <a:rPr lang="nl-BE" sz="1600" b="0" dirty="0">
                <a:solidFill>
                  <a:srgbClr val="2B72B2"/>
                </a:solidFill>
                <a:latin typeface="Verdana" panose="020B0604030504040204" pitchFamily="34" charset="0"/>
              </a:rPr>
              <a:t>)</a:t>
            </a:r>
            <a:endParaRPr lang="nl-BE" sz="2000" dirty="0"/>
          </a:p>
        </p:txBody>
      </p:sp>
      <p:pic>
        <p:nvPicPr>
          <p:cNvPr id="10241" name="Picture 1" descr="page16image57827664">
            <a:extLst>
              <a:ext uri="{FF2B5EF4-FFF2-40B4-BE49-F238E27FC236}">
                <a16:creationId xmlns:a16="http://schemas.microsoft.com/office/drawing/2014/main" id="{60AE2A2A-79CF-8E42-AE36-35FB9993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31" y="1687220"/>
            <a:ext cx="6311806" cy="42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5image57833072">
            <a:extLst>
              <a:ext uri="{FF2B5EF4-FFF2-40B4-BE49-F238E27FC236}">
                <a16:creationId xmlns:a16="http://schemas.microsoft.com/office/drawing/2014/main" id="{6760FCC6-6475-8842-AE5C-AD691A89E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0188"/>
          <a:stretch/>
        </p:blipFill>
        <p:spPr bwMode="auto">
          <a:xfrm>
            <a:off x="232877" y="1800529"/>
            <a:ext cx="2656101" cy="15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55EF16F-85FD-F44E-906F-BFBF654F8BAB}"/>
              </a:ext>
            </a:extLst>
          </p:cNvPr>
          <p:cNvSpPr txBox="1"/>
          <p:nvPr/>
        </p:nvSpPr>
        <p:spPr>
          <a:xfrm>
            <a:off x="9150649" y="3674437"/>
            <a:ext cx="2445489" cy="229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b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Geen covid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25B670-AC57-1A4A-865F-EF103636AA9A}"/>
              </a:ext>
            </a:extLst>
          </p:cNvPr>
          <p:cNvSpPr txBox="1"/>
          <p:nvPr/>
        </p:nvSpPr>
        <p:spPr>
          <a:xfrm>
            <a:off x="9154194" y="3890632"/>
            <a:ext cx="2445489" cy="229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b="1" dirty="0">
                <a:solidFill>
                  <a:srgbClr val="2D71B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Wel covid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E89F99E-B939-A841-904B-E392FA7DB57E}"/>
              </a:ext>
            </a:extLst>
          </p:cNvPr>
          <p:cNvSpPr/>
          <p:nvPr/>
        </p:nvSpPr>
        <p:spPr bwMode="auto">
          <a:xfrm>
            <a:off x="1280160" y="3123080"/>
            <a:ext cx="701040" cy="22907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3DC3B4EA-9309-5B46-84BE-E7F7416A2598}"/>
              </a:ext>
            </a:extLst>
          </p:cNvPr>
          <p:cNvSpPr/>
          <p:nvPr/>
        </p:nvSpPr>
        <p:spPr bwMode="auto">
          <a:xfrm>
            <a:off x="9431867" y="3674533"/>
            <a:ext cx="982133" cy="2455334"/>
          </a:xfrm>
          <a:custGeom>
            <a:avLst/>
            <a:gdLst>
              <a:gd name="connsiteX0" fmla="*/ 389466 w 982133"/>
              <a:gd name="connsiteY0" fmla="*/ 67734 h 2455334"/>
              <a:gd name="connsiteX1" fmla="*/ 982133 w 982133"/>
              <a:gd name="connsiteY1" fmla="*/ 0 h 2455334"/>
              <a:gd name="connsiteX2" fmla="*/ 982133 w 982133"/>
              <a:gd name="connsiteY2" fmla="*/ 0 h 2455334"/>
              <a:gd name="connsiteX3" fmla="*/ 220133 w 982133"/>
              <a:gd name="connsiteY3" fmla="*/ 1947334 h 2455334"/>
              <a:gd name="connsiteX4" fmla="*/ 0 w 982133"/>
              <a:gd name="connsiteY4" fmla="*/ 2455334 h 245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33" h="2455334">
                <a:moveTo>
                  <a:pt x="389466" y="67734"/>
                </a:moveTo>
                <a:lnTo>
                  <a:pt x="982133" y="0"/>
                </a:lnTo>
                <a:lnTo>
                  <a:pt x="982133" y="0"/>
                </a:lnTo>
                <a:cubicBezTo>
                  <a:pt x="855133" y="324555"/>
                  <a:pt x="383822" y="1538112"/>
                  <a:pt x="220133" y="1947334"/>
                </a:cubicBezTo>
                <a:cubicBezTo>
                  <a:pt x="56444" y="2356556"/>
                  <a:pt x="28222" y="2405945"/>
                  <a:pt x="0" y="2455334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Vrije vorm 18">
            <a:extLst>
              <a:ext uri="{FF2B5EF4-FFF2-40B4-BE49-F238E27FC236}">
                <a16:creationId xmlns:a16="http://schemas.microsoft.com/office/drawing/2014/main" id="{22B593BF-4D4A-EE4C-8F30-4B1FA0488EF0}"/>
              </a:ext>
            </a:extLst>
          </p:cNvPr>
          <p:cNvSpPr/>
          <p:nvPr/>
        </p:nvSpPr>
        <p:spPr bwMode="auto">
          <a:xfrm>
            <a:off x="9414934" y="3894665"/>
            <a:ext cx="982133" cy="2623223"/>
          </a:xfrm>
          <a:custGeom>
            <a:avLst/>
            <a:gdLst>
              <a:gd name="connsiteX0" fmla="*/ 389466 w 982133"/>
              <a:gd name="connsiteY0" fmla="*/ 67734 h 2455334"/>
              <a:gd name="connsiteX1" fmla="*/ 982133 w 982133"/>
              <a:gd name="connsiteY1" fmla="*/ 0 h 2455334"/>
              <a:gd name="connsiteX2" fmla="*/ 982133 w 982133"/>
              <a:gd name="connsiteY2" fmla="*/ 0 h 2455334"/>
              <a:gd name="connsiteX3" fmla="*/ 220133 w 982133"/>
              <a:gd name="connsiteY3" fmla="*/ 1947334 h 2455334"/>
              <a:gd name="connsiteX4" fmla="*/ 0 w 982133"/>
              <a:gd name="connsiteY4" fmla="*/ 2455334 h 245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33" h="2455334">
                <a:moveTo>
                  <a:pt x="389466" y="67734"/>
                </a:moveTo>
                <a:lnTo>
                  <a:pt x="982133" y="0"/>
                </a:lnTo>
                <a:lnTo>
                  <a:pt x="982133" y="0"/>
                </a:lnTo>
                <a:cubicBezTo>
                  <a:pt x="855133" y="324555"/>
                  <a:pt x="383822" y="1538112"/>
                  <a:pt x="220133" y="1947334"/>
                </a:cubicBezTo>
                <a:cubicBezTo>
                  <a:pt x="56444" y="2356556"/>
                  <a:pt x="28222" y="2405945"/>
                  <a:pt x="0" y="2455334"/>
                </a:cubicBezTo>
              </a:path>
            </a:pathLst>
          </a:custGeom>
          <a:noFill/>
          <a:ln>
            <a:solidFill>
              <a:srgbClr val="2D71B2"/>
            </a:solidFill>
            <a:headEnd type="none" w="med" len="med"/>
            <a:tailEnd type="triangl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F06D47A-AD55-914D-8B0F-348479BA6566}"/>
              </a:ext>
            </a:extLst>
          </p:cNvPr>
          <p:cNvSpPr/>
          <p:nvPr/>
        </p:nvSpPr>
        <p:spPr bwMode="auto">
          <a:xfrm>
            <a:off x="8593007" y="6129867"/>
            <a:ext cx="557642" cy="574431"/>
          </a:xfrm>
          <a:prstGeom prst="rect">
            <a:avLst/>
          </a:prstGeom>
          <a:solidFill>
            <a:srgbClr val="7030A0">
              <a:alpha val="45000"/>
            </a:srgbClr>
          </a:solidFill>
          <a:ln>
            <a:solidFill>
              <a:srgbClr val="FFFF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AF5F01D-8C2B-E44B-8185-5AD58D0A7F48}"/>
              </a:ext>
            </a:extLst>
          </p:cNvPr>
          <p:cNvSpPr/>
          <p:nvPr/>
        </p:nvSpPr>
        <p:spPr bwMode="auto">
          <a:xfrm>
            <a:off x="1280160" y="2580305"/>
            <a:ext cx="701040" cy="229071"/>
          </a:xfrm>
          <a:prstGeom prst="rect">
            <a:avLst/>
          </a:prstGeom>
          <a:solidFill>
            <a:srgbClr val="7030A0">
              <a:alpha val="45000"/>
            </a:srgbClr>
          </a:solidFill>
          <a:ln>
            <a:solidFill>
              <a:srgbClr val="FFFF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43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CC824371-EF36-D743-A128-3E39C768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22118"/>
            <a:ext cx="7429447" cy="538218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 bwMode="auto">
          <a:xfrm>
            <a:off x="623887" y="5203937"/>
            <a:ext cx="514386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303" y="238035"/>
            <a:ext cx="311535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‘AC20*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528106" y="2758785"/>
            <a:ext cx="63124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COVID BIJ EEN STIJGING IN INTRINSIEKE MOTIVATIE?</a:t>
            </a:r>
            <a:endParaRPr lang="nl-BE" dirty="0">
              <a:solidFill>
                <a:srgbClr val="E10C07"/>
              </a:solidFill>
            </a:endParaRPr>
          </a:p>
        </p:txBody>
      </p:sp>
      <p:sp>
        <p:nvSpPr>
          <p:cNvPr id="10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6395734" y="3257150"/>
            <a:ext cx="4877512" cy="3082023"/>
          </a:xfrm>
          <a:prstGeom prst="borderCallout1">
            <a:avLst>
              <a:gd name="adj1" fmla="val 47235"/>
              <a:gd name="adj2" fmla="val 150"/>
              <a:gd name="adj3" fmla="val 61927"/>
              <a:gd name="adj4" fmla="val -11564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negatieve effect van COVID wordt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afgezwakt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met 0,93 punten per </a:t>
            </a:r>
            <a:r>
              <a:rPr lang="nl-BE" sz="1300" dirty="0" err="1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sd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de student hoger dan gemiddeld scoort op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intrinsieke motivatie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u="sng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</a:t>
            </a:r>
            <a:r>
              <a:rPr lang="nl-BE" sz="1300" u="sng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steekproef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score op ‘WS’ en 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(b=0,93452).  </a:t>
            </a:r>
            <a:endParaRPr lang="nl-BE" sz="1300" dirty="0" smtClean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Bv. scoort een student 1sd hoger dan gemiddeld op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intrinsieke motivatie in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academiejaar 2020,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dan behaalt die student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0,68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(= -1,61 + 0,93)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minder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ongeacht de score op ‘WS’ en 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dan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student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die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gemiddeld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scoort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intrinsieke motivatie in academiejaar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2020.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56" y="335024"/>
            <a:ext cx="10944226" cy="791794"/>
          </a:xfrm>
        </p:spPr>
        <p:txBody>
          <a:bodyPr/>
          <a:lstStyle/>
          <a:p>
            <a:r>
              <a:rPr lang="nl-BE" dirty="0" smtClean="0"/>
              <a:t>Interactie-effect in omgekeerde richting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39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In hoeverre is het effect van het </a:t>
            </a:r>
            <a:r>
              <a:rPr lang="nl-BE" u="sng" dirty="0"/>
              <a:t>aantal opgenomen studiepunten </a:t>
            </a:r>
            <a:r>
              <a:rPr lang="nl-BE" dirty="0"/>
              <a:t>op het behaalde resultaat afhankelijk van </a:t>
            </a:r>
            <a:r>
              <a:rPr lang="nl-BE" u="sng" dirty="0"/>
              <a:t>intrinsieke motivatie </a:t>
            </a:r>
            <a:r>
              <a:rPr lang="nl-BE" dirty="0"/>
              <a:t>(rekening houdend met een potentieel Covid effect en een effect van al dan niet werkstudent zijn)? </a:t>
            </a:r>
            <a:endParaRPr lang="nl-BE" dirty="0">
              <a:effectLst/>
            </a:endParaRP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3F48CF84-E9D7-624C-9E4E-3DF3ED4AAEA5}"/>
              </a:ext>
            </a:extLst>
          </p:cNvPr>
          <p:cNvSpPr txBox="1">
            <a:spLocks/>
          </p:cNvSpPr>
          <p:nvPr/>
        </p:nvSpPr>
        <p:spPr>
          <a:xfrm>
            <a:off x="623887" y="3398654"/>
            <a:ext cx="10944226" cy="2912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Variabelen in de dataset:</a:t>
            </a:r>
          </a:p>
          <a:p>
            <a:pPr lvl="1"/>
            <a:r>
              <a:rPr lang="nl-BE" i="1" dirty="0" err="1" smtClean="0"/>
              <a:t>IM_z</a:t>
            </a:r>
            <a:r>
              <a:rPr lang="nl-BE" dirty="0" smtClean="0"/>
              <a:t>: intrinsieke motivatie van student </a:t>
            </a:r>
            <a:r>
              <a:rPr lang="nl-BE" sz="2000" dirty="0" smtClean="0"/>
              <a:t>(als </a:t>
            </a:r>
            <a:r>
              <a:rPr lang="nl-BE" sz="2000" dirty="0" err="1" smtClean="0"/>
              <a:t>z</a:t>
            </a:r>
            <a:r>
              <a:rPr lang="nl-BE" sz="2000" dirty="0" smtClean="0"/>
              <a:t>-score)</a:t>
            </a:r>
            <a:endParaRPr lang="nl-BE" sz="2000" i="1" dirty="0" smtClean="0"/>
          </a:p>
          <a:p>
            <a:pPr lvl="1"/>
            <a:r>
              <a:rPr lang="nl-BE" i="1" dirty="0" smtClean="0"/>
              <a:t>WS</a:t>
            </a:r>
            <a:r>
              <a:rPr lang="nl-BE" dirty="0" smtClean="0"/>
              <a:t>: al dan niet werkstudent, 1=werkstudent </a:t>
            </a:r>
            <a:r>
              <a:rPr lang="nl-BE" sz="2000" dirty="0" smtClean="0"/>
              <a:t>(als dummy, staat aan voor “werkstudent”)</a:t>
            </a:r>
          </a:p>
          <a:p>
            <a:pPr lvl="1"/>
            <a:r>
              <a:rPr lang="nl-BE" i="1" dirty="0" smtClean="0"/>
              <a:t>SP</a:t>
            </a:r>
            <a:r>
              <a:rPr lang="nl-BE" dirty="0" smtClean="0"/>
              <a:t>: aantal opgenomen studiepunten </a:t>
            </a:r>
            <a:r>
              <a:rPr lang="nl-BE" sz="2000" dirty="0" smtClean="0"/>
              <a:t>(gecentreerd rond gemiddelde)</a:t>
            </a:r>
          </a:p>
          <a:p>
            <a:pPr lvl="1"/>
            <a:r>
              <a:rPr lang="nl-BE" i="1" dirty="0" smtClean="0"/>
              <a:t>AC18, AC19, AC20</a:t>
            </a:r>
            <a:r>
              <a:rPr lang="nl-BE" dirty="0" smtClean="0"/>
              <a:t>: academiejaren 2018, 2019 , 2020 </a:t>
            </a:r>
            <a:r>
              <a:rPr lang="nl-BE" sz="2000" dirty="0" smtClean="0"/>
              <a:t>(als </a:t>
            </a:r>
            <a:r>
              <a:rPr lang="nl-BE" sz="2000" dirty="0" err="1" smtClean="0"/>
              <a:t>dummies</a:t>
            </a:r>
            <a:r>
              <a:rPr lang="nl-BE" sz="2000" dirty="0" smtClean="0"/>
              <a:t>)</a:t>
            </a:r>
          </a:p>
          <a:p>
            <a:pPr lvl="1"/>
            <a:r>
              <a:rPr lang="nl-BE" i="1" dirty="0" smtClean="0"/>
              <a:t>Resultaat</a:t>
            </a:r>
            <a:r>
              <a:rPr lang="nl-BE" dirty="0" smtClean="0"/>
              <a:t>: resultaat overheen afgelegde vakken </a:t>
            </a:r>
            <a:r>
              <a:rPr lang="nl-BE" sz="2000" dirty="0" smtClean="0"/>
              <a:t>(op 20)</a:t>
            </a:r>
            <a:r>
              <a:rPr lang="nl-BE" dirty="0" smtClean="0"/>
              <a:t> 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79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In hoeverre is het effect van het </a:t>
            </a:r>
            <a:r>
              <a:rPr lang="nl-BE" u="sng" dirty="0"/>
              <a:t>aantal opgenomen studiepunten </a:t>
            </a:r>
            <a:r>
              <a:rPr lang="nl-BE" dirty="0"/>
              <a:t>op het behaalde resultaat afhankelijk van </a:t>
            </a:r>
            <a:r>
              <a:rPr lang="nl-BE" u="sng" dirty="0"/>
              <a:t>intrinsieke motivatie </a:t>
            </a:r>
            <a:r>
              <a:rPr lang="nl-BE" dirty="0"/>
              <a:t>(rekening houdend met een potentieel Covid effect en een effect van al dan niet werkstudent zijn)? </a:t>
            </a:r>
            <a:endParaRPr lang="nl-BE" dirty="0">
              <a:effectLst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BDBF0E-3D71-924D-AADD-FFB2E963D2A2}"/>
              </a:ext>
            </a:extLst>
          </p:cNvPr>
          <p:cNvSpPr txBox="1"/>
          <p:nvPr/>
        </p:nvSpPr>
        <p:spPr>
          <a:xfrm>
            <a:off x="2256817" y="3705445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78758A-070D-A54E-84BF-5A600E2C0047}"/>
              </a:ext>
            </a:extLst>
          </p:cNvPr>
          <p:cNvSpPr txBox="1"/>
          <p:nvPr/>
        </p:nvSpPr>
        <p:spPr>
          <a:xfrm>
            <a:off x="2256817" y="4348223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IM_z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7D72E-0A6D-794C-9E0E-9A2A8AB97C13}"/>
              </a:ext>
            </a:extLst>
          </p:cNvPr>
          <p:cNvSpPr txBox="1"/>
          <p:nvPr/>
        </p:nvSpPr>
        <p:spPr>
          <a:xfrm>
            <a:off x="2256817" y="4991001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AC20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586B65-3EB1-444A-B016-7322932D55AE}"/>
              </a:ext>
            </a:extLst>
          </p:cNvPr>
          <p:cNvSpPr txBox="1"/>
          <p:nvPr/>
        </p:nvSpPr>
        <p:spPr>
          <a:xfrm>
            <a:off x="2256817" y="5633779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5C0123-ACE0-1B4E-B71F-81A8C362EA4C}"/>
              </a:ext>
            </a:extLst>
          </p:cNvPr>
          <p:cNvSpPr txBox="1"/>
          <p:nvPr/>
        </p:nvSpPr>
        <p:spPr>
          <a:xfrm>
            <a:off x="6204931" y="4660260"/>
            <a:ext cx="1867014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2AF956-ACAE-954E-99A9-E9B3464AB74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871609" y="3955932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E04EDD-803E-004A-A199-371176308935}"/>
              </a:ext>
            </a:extLst>
          </p:cNvPr>
          <p:cNvCxnSpPr>
            <a:cxnSpLocks/>
          </p:cNvCxnSpPr>
          <p:nvPr/>
        </p:nvCxnSpPr>
        <p:spPr>
          <a:xfrm flipV="1">
            <a:off x="3871609" y="5161234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986C334-14F6-F441-9A0E-4B5B7FD3DDA1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871609" y="4598710"/>
            <a:ext cx="2333322" cy="31203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2509247-3F66-A543-B79E-87964ADC9DD5}"/>
              </a:ext>
            </a:extLst>
          </p:cNvPr>
          <p:cNvCxnSpPr>
            <a:cxnSpLocks/>
          </p:cNvCxnSpPr>
          <p:nvPr/>
        </p:nvCxnSpPr>
        <p:spPr>
          <a:xfrm flipV="1">
            <a:off x="3871609" y="5004147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68A144C-92C1-9344-8B62-A8675B022F86}"/>
              </a:ext>
            </a:extLst>
          </p:cNvPr>
          <p:cNvCxnSpPr>
            <a:stCxn id="5" idx="3"/>
          </p:cNvCxnSpPr>
          <p:nvPr/>
        </p:nvCxnSpPr>
        <p:spPr>
          <a:xfrm>
            <a:off x="3871609" y="3955932"/>
            <a:ext cx="466927" cy="392291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A3376E7-9816-FA4F-A56C-74649BDDA30E}"/>
              </a:ext>
            </a:extLst>
          </p:cNvPr>
          <p:cNvCxnSpPr>
            <a:cxnSpLocks/>
          </p:cNvCxnSpPr>
          <p:nvPr/>
        </p:nvCxnSpPr>
        <p:spPr>
          <a:xfrm flipV="1">
            <a:off x="3871609" y="4348223"/>
            <a:ext cx="466927" cy="250488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6D5D0194-8513-8F40-8E42-5709630671B9}"/>
              </a:ext>
            </a:extLst>
          </p:cNvPr>
          <p:cNvCxnSpPr>
            <a:cxnSpLocks/>
          </p:cNvCxnSpPr>
          <p:nvPr/>
        </p:nvCxnSpPr>
        <p:spPr>
          <a:xfrm>
            <a:off x="4338536" y="4348223"/>
            <a:ext cx="1866395" cy="42315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B55DCE1-FB77-6B42-A80A-269A8E9259C4}"/>
              </a:ext>
            </a:extLst>
          </p:cNvPr>
          <p:cNvCxnSpPr/>
          <p:nvPr/>
        </p:nvCxnSpPr>
        <p:spPr>
          <a:xfrm>
            <a:off x="2256817" y="523396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35DADB5-B4BC-F24E-BC78-87D688FEB6EB}"/>
              </a:ext>
            </a:extLst>
          </p:cNvPr>
          <p:cNvCxnSpPr/>
          <p:nvPr/>
        </p:nvCxnSpPr>
        <p:spPr>
          <a:xfrm>
            <a:off x="2241577" y="585880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46</a:t>
            </a:fld>
            <a:endParaRPr lang="nl-B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D678C3-51FA-044E-92D4-201DCE06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868" y="1099367"/>
            <a:ext cx="2710788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None/>
            </a:pPr>
            <a:r>
              <a:rPr lang="nl-BE" sz="2800" dirty="0">
                <a:ea typeface="ＭＳ Ｐゴシック" charset="0"/>
              </a:rPr>
              <a:t>Interpretatie van effect van: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SP?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IM_z?</a:t>
            </a:r>
          </a:p>
          <a:p>
            <a:pPr marL="503238" lvl="1" indent="-261938"/>
            <a:r>
              <a:rPr lang="nl-BE" sz="2800" dirty="0">
                <a:ea typeface="ＭＳ Ｐゴシック" charset="0"/>
              </a:rPr>
              <a:t>SP * IM_z?</a:t>
            </a:r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lkvormige toelichting 7">
            <a:extLst>
              <a:ext uri="{FF2B5EF4-FFF2-40B4-BE49-F238E27FC236}">
                <a16:creationId xmlns:a16="http://schemas.microsoft.com/office/drawing/2014/main" id="{47264E85-618E-0B41-8C4F-86388F5B452B}"/>
              </a:ext>
            </a:extLst>
          </p:cNvPr>
          <p:cNvSpPr/>
          <p:nvPr/>
        </p:nvSpPr>
        <p:spPr bwMode="auto">
          <a:xfrm>
            <a:off x="6556443" y="4751118"/>
            <a:ext cx="5635557" cy="1270907"/>
          </a:xfrm>
          <a:prstGeom prst="cloudCallout">
            <a:avLst>
              <a:gd name="adj1" fmla="val 4102"/>
              <a:gd name="adj2" fmla="val -119130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BE" sz="1600" dirty="0">
                <a:solidFill>
                  <a:schemeClr val="bg2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Effect aantal opgenomen studiepunten op resultaat afhankelijk van intrinsieke motivatie?</a:t>
            </a: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47</a:t>
            </a:fld>
            <a:endParaRPr lang="nl-BE" dirty="0"/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4231758"/>
            <a:ext cx="4577243" cy="1842535"/>
          </a:xfrm>
          <a:prstGeom prst="borderCallout1">
            <a:avLst>
              <a:gd name="adj1" fmla="val 47235"/>
              <a:gd name="adj2" fmla="val 150"/>
              <a:gd name="adj3" fmla="val 114063"/>
              <a:gd name="adj4" fmla="val -19440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Uit de 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Adjusted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R²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(0,6447) blijkt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64,47%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van de variantie in ‘Resultaat’ te verklaren is door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model (‘AC20’, ‘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‘WS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‘SP’ en 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*SP’). 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Dit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is een groot effect. 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verwachten ook dat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populatie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dit model een deel van de variantie in ‘Resultaat’ zal verklaren (p&lt;0.05 voor het model)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550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Goed model</a:t>
            </a:r>
            <a:r>
              <a:rPr lang="nl-BE" sz="2800" dirty="0" smtClean="0">
                <a:ea typeface="ＭＳ Ｐゴシック" charset="0"/>
              </a:rPr>
              <a:t>?</a:t>
            </a:r>
            <a:endParaRPr lang="nl-BE" sz="2800" dirty="0"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712307" y="6185077"/>
            <a:ext cx="2692847" cy="262724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4202223" y="6444174"/>
            <a:ext cx="1893777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48</a:t>
            </a:fld>
            <a:endParaRPr lang="nl-BE" dirty="0"/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4" y="2021283"/>
            <a:ext cx="4577243" cy="1474106"/>
          </a:xfrm>
          <a:prstGeom prst="borderCallout1">
            <a:avLst>
              <a:gd name="adj1" fmla="val 47235"/>
              <a:gd name="adj2" fmla="val 150"/>
              <a:gd name="adj3" fmla="val 134936"/>
              <a:gd name="adj4" fmla="val -31665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reguliere student die gemiddeld scoort op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</a:t>
            </a:r>
            <a:r>
              <a:rPr lang="nl-BE" sz="1300" dirty="0" err="1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‘SP’ in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academiejaren 2018 of 2019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behaalt 11,58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20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(b=11,582937).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115" y="0"/>
            <a:ext cx="2555146" cy="1824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intercept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?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‘WS’?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‘SP’?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588035" y="3901632"/>
            <a:ext cx="5233645" cy="243648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588034" y="4145280"/>
            <a:ext cx="5233646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588034" y="4609924"/>
            <a:ext cx="5233646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8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5" y="3599448"/>
            <a:ext cx="4577243" cy="1600380"/>
          </a:xfrm>
          <a:prstGeom prst="borderCallout1">
            <a:avLst>
              <a:gd name="adj1" fmla="val 47235"/>
              <a:gd name="adj2" fmla="val 150"/>
              <a:gd name="adj3" fmla="val 46361"/>
              <a:gd name="adj4" fmla="val -30604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student behaalt in het academiejaar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2020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1.67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minder dan een student in de academiejaren 2018 of 2019 voor ‘Resultaat’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</a:t>
            </a:r>
            <a:r>
              <a:rPr lang="nl-BE" sz="1300" dirty="0" err="1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’, ‘WS’ en ‘SP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(b=-1,668327).</a:t>
            </a:r>
            <a:endParaRPr lang="nl-BE" sz="13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0.05).</a:t>
            </a:r>
          </a:p>
        </p:txBody>
      </p:sp>
      <p:sp>
        <p:nvSpPr>
          <p:cNvPr id="19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70023" y="5278469"/>
            <a:ext cx="4577243" cy="1347188"/>
          </a:xfrm>
          <a:prstGeom prst="borderCallout1">
            <a:avLst>
              <a:gd name="adj1" fmla="val 47235"/>
              <a:gd name="adj2" fmla="val 150"/>
              <a:gd name="adj3" fmla="val -28252"/>
              <a:gd name="adj4" fmla="val -31385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Een werkstudent scoort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0.08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meer dan een reguliere student voor ‘Resultaat’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‘AC20’, ‘</a:t>
            </a:r>
            <a:r>
              <a:rPr lang="nl-BE" sz="1300" dirty="0" err="1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IM_z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en ‘SP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(b-waarde=0,075639).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NIET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&gt; 0.05).</a:t>
            </a:r>
          </a:p>
        </p:txBody>
      </p:sp>
    </p:spTree>
    <p:extLst>
      <p:ext uri="{BB962C8B-B14F-4D97-AF65-F5344CB8AC3E}">
        <p14:creationId xmlns:p14="http://schemas.microsoft.com/office/powerpoint/2010/main" val="33189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49</a:t>
            </a:fld>
            <a:endParaRPr lang="nl-BE" dirty="0"/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auto">
          <a:xfrm>
            <a:off x="623887" y="4370438"/>
            <a:ext cx="5187633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3495554"/>
            <a:ext cx="4577243" cy="1860842"/>
          </a:xfrm>
          <a:prstGeom prst="borderCallout1">
            <a:avLst>
              <a:gd name="adj1" fmla="val 47235"/>
              <a:gd name="adj2" fmla="val 150"/>
              <a:gd name="adj3" fmla="val 51419"/>
              <a:gd name="adj4" fmla="val -31353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studenten die een gemiddeld aantal studiepunten opnemen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,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geldt 1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SD hoger scoren op intrinsieke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leidt tot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1.42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hoger scoren voor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 en ‘WS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(b=1,423235).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7294921" y="5479216"/>
            <a:ext cx="46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INTRINSIEKE MOTIVATIE VOOR EEN STUDENT DIE EEN GEMIDDELD AANTAL </a:t>
            </a:r>
            <a:r>
              <a:rPr lang="nl-BE" dirty="0" smtClean="0">
                <a:solidFill>
                  <a:srgbClr val="E10C07"/>
                </a:solidFill>
              </a:rPr>
              <a:t>STUDIEPUNTEN </a:t>
            </a:r>
            <a:r>
              <a:rPr lang="nl-BE" dirty="0" smtClean="0">
                <a:solidFill>
                  <a:srgbClr val="E10C07"/>
                </a:solidFill>
              </a:rPr>
              <a:t>OPNEEMT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B3E05-9F4A-BF49-946E-41AFD7E9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Fictieve dataset ‘Covid.impact.RData’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D4A3D2-2CF9-DC48-8E3D-528BC3681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48CF84-E9D7-624C-9E4E-3DF3ED4A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Variabelen:</a:t>
            </a:r>
          </a:p>
          <a:p>
            <a:pPr lvl="1"/>
            <a:r>
              <a:rPr lang="nl-BE" i="1" dirty="0"/>
              <a:t>IM_z</a:t>
            </a:r>
            <a:r>
              <a:rPr lang="nl-BE" dirty="0"/>
              <a:t>: intrinsieke motivatie van student </a:t>
            </a:r>
            <a:r>
              <a:rPr lang="nl-BE" sz="2000" dirty="0"/>
              <a:t>(als z-score)</a:t>
            </a:r>
            <a:endParaRPr lang="nl-BE" sz="2000" i="1" dirty="0"/>
          </a:p>
          <a:p>
            <a:pPr lvl="1"/>
            <a:r>
              <a:rPr lang="nl-BE" i="1" dirty="0"/>
              <a:t>WS</a:t>
            </a:r>
            <a:r>
              <a:rPr lang="nl-BE" dirty="0"/>
              <a:t>: al dan niet </a:t>
            </a:r>
            <a:r>
              <a:rPr lang="nl-BE" dirty="0" smtClean="0"/>
              <a:t>werkstudent, 1=werkstudent </a:t>
            </a:r>
            <a:r>
              <a:rPr lang="nl-BE" sz="2000" dirty="0"/>
              <a:t>(als dummy, staat aan voor “werkstudent”)</a:t>
            </a:r>
          </a:p>
          <a:p>
            <a:pPr lvl="1"/>
            <a:r>
              <a:rPr lang="nl-BE" i="1" dirty="0"/>
              <a:t>SP</a:t>
            </a:r>
            <a:r>
              <a:rPr lang="nl-BE" dirty="0"/>
              <a:t>: </a:t>
            </a:r>
            <a:r>
              <a:rPr lang="nl-BE" dirty="0" smtClean="0"/>
              <a:t>aantal opgenomen </a:t>
            </a:r>
            <a:r>
              <a:rPr lang="nl-BE" dirty="0"/>
              <a:t>studiepunten </a:t>
            </a:r>
            <a:r>
              <a:rPr lang="nl-BE" sz="2000" dirty="0"/>
              <a:t>(gecentreerd rond gemiddelde)</a:t>
            </a:r>
          </a:p>
          <a:p>
            <a:pPr lvl="1"/>
            <a:r>
              <a:rPr lang="nl-BE" i="1" dirty="0"/>
              <a:t>AC18, AC19, AC20</a:t>
            </a:r>
            <a:r>
              <a:rPr lang="nl-BE" dirty="0"/>
              <a:t>: academiejaren 2018, 2019 , 2020 </a:t>
            </a:r>
            <a:r>
              <a:rPr lang="nl-BE" sz="2000" dirty="0"/>
              <a:t>(als dummies)</a:t>
            </a:r>
          </a:p>
          <a:p>
            <a:pPr lvl="1"/>
            <a:r>
              <a:rPr lang="nl-BE" i="1" dirty="0"/>
              <a:t>Resultaat</a:t>
            </a:r>
            <a:r>
              <a:rPr lang="nl-BE" dirty="0"/>
              <a:t>: resultaat overheen afgelegde vakken </a:t>
            </a:r>
            <a:r>
              <a:rPr lang="nl-BE" sz="2000" dirty="0"/>
              <a:t>(op 20)</a:t>
            </a:r>
            <a:r>
              <a:rPr lang="nl-BE" dirty="0"/>
              <a:t> 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2D10F5E9-92C1-B447-B54C-DF4B37A7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90" y="4337890"/>
            <a:ext cx="9435817" cy="23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50</a:t>
            </a:fld>
            <a:endParaRPr lang="nl-BE" dirty="0"/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auto">
          <a:xfrm>
            <a:off x="623887" y="4810276"/>
            <a:ext cx="5187633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329413" y="3495554"/>
            <a:ext cx="4577243" cy="1860842"/>
          </a:xfrm>
          <a:prstGeom prst="borderCallout1">
            <a:avLst>
              <a:gd name="adj1" fmla="val 47235"/>
              <a:gd name="adj2" fmla="val 150"/>
              <a:gd name="adj3" fmla="val 76299"/>
              <a:gd name="adj4" fmla="val -32112"/>
            </a:avLst>
          </a:prstGeom>
          <a:noFill/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Voor studenten met een gemiddelde intrinsieke motivatie, geldt 1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studiepunt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meer opnemen leidt tot 0,03 punten lager scoren voor ‘Resultaat’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 en ‘WS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(b=-0,025117).</a:t>
            </a:r>
            <a:endParaRPr lang="nl-BE" sz="1300" dirty="0" smtClean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kunnen deze bevinding doortrekken naar </a:t>
            </a:r>
            <a:r>
              <a:rPr lang="nl-BE" sz="1300" u="sng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(p &lt; 0.05</a:t>
            </a:r>
            <a:r>
              <a:rPr lang="nl-BE" sz="1300" dirty="0" smtClean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493" y="1255009"/>
            <a:ext cx="2983163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7294921" y="5479216"/>
            <a:ext cx="46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VAN </a:t>
            </a:r>
            <a:r>
              <a:rPr lang="nl-BE" dirty="0" smtClean="0">
                <a:solidFill>
                  <a:srgbClr val="E10C07"/>
                </a:solidFill>
              </a:rPr>
              <a:t>STUDIEPUNTEN VOOR EEN STUDENT DIE EEN GEMIDDELDE INTRINSIEKE </a:t>
            </a:r>
            <a:r>
              <a:rPr lang="nl-BE" dirty="0" smtClean="0">
                <a:solidFill>
                  <a:srgbClr val="E10C07"/>
                </a:solidFill>
              </a:rPr>
              <a:t>MOTIVATIE </a:t>
            </a:r>
            <a:r>
              <a:rPr lang="nl-BE" dirty="0" smtClean="0">
                <a:solidFill>
                  <a:srgbClr val="E10C07"/>
                </a:solidFill>
              </a:rPr>
              <a:t>HEEFT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51</a:t>
            </a:fld>
            <a:endParaRPr lang="nl-BE" dirty="0"/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auto">
          <a:xfrm>
            <a:off x="623887" y="5038054"/>
            <a:ext cx="5187633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143863" y="3074074"/>
            <a:ext cx="4577243" cy="3276673"/>
          </a:xfrm>
          <a:prstGeom prst="borderCallout1">
            <a:avLst>
              <a:gd name="adj1" fmla="val 47235"/>
              <a:gd name="adj2" fmla="val 150"/>
              <a:gd name="adj3" fmla="val 100558"/>
              <a:gd name="adj4" fmla="val -2629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negatieve effect van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studiepunten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wordt </a:t>
            </a:r>
            <a:r>
              <a:rPr lang="nl-BE" sz="1300" b="1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afgezwakt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met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0,05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per </a:t>
            </a:r>
            <a:r>
              <a:rPr lang="nl-BE" sz="1300" dirty="0" err="1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sd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de student hoger dan gemiddeld scoort op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intrinsieke motivatie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‘AC20’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‘WS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(b=0,050231). 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Bv. Indien een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student 1sd hoger scoort dan gemiddeld op intrinsieke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motivatie,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dan is het effect van 1 studiepunt meer opnemen dan gemiddeld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‘Resultaat’ 0,05 punten minder sterk oftewel 0,02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(= -0,03 + 0,05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)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per </a:t>
            </a:r>
            <a:r>
              <a:rPr lang="nl-BE" sz="1300" dirty="0" err="1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sd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hoger scoren op intrinsieke motivatie </a:t>
            </a:r>
            <a:r>
              <a:rPr lang="nl-BE" sz="1300" u="sng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 en ‘WS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0.05).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991" y="212919"/>
            <a:ext cx="330666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*SP’?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143863" y="2365134"/>
            <a:ext cx="494834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VAN STUDIEPUNTEN BIJ EEN STIJGING </a:t>
            </a:r>
            <a:br>
              <a:rPr lang="nl-BE" dirty="0" smtClean="0">
                <a:solidFill>
                  <a:srgbClr val="E10C07"/>
                </a:solidFill>
              </a:rPr>
            </a:br>
            <a:r>
              <a:rPr lang="nl-BE" dirty="0" smtClean="0">
                <a:solidFill>
                  <a:srgbClr val="E10C07"/>
                </a:solidFill>
              </a:rPr>
              <a:t>IN INTRINSIEKE MOTIVATIE?</a:t>
            </a:r>
            <a:endParaRPr lang="nl-BE" dirty="0">
              <a:solidFill>
                <a:srgbClr val="E10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23A37-CC47-624D-AAE0-16352970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van aantal opgenomen studiepunten?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722EFBF-F0CC-5A4D-A456-9C4148880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52</a:t>
            </a:fld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1D6624-5A3D-E343-A279-5EC07CA58A7E}"/>
              </a:ext>
            </a:extLst>
          </p:cNvPr>
          <p:cNvSpPr txBox="1"/>
          <p:nvPr/>
        </p:nvSpPr>
        <p:spPr>
          <a:xfrm>
            <a:off x="623886" y="1159587"/>
            <a:ext cx="11568105" cy="527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Visuele weergave a.d.h.v. drie regressielijnen (</a:t>
            </a:r>
            <a:r>
              <a:rPr lang="nl-BE" sz="2000" i="1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nl-BE" sz="2000" i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i="1" dirty="0">
                <a:solidFill>
                  <a:srgbClr val="2D71B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gemiddelde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nl-BE" sz="2000" i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i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hoge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motivatie)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8E67CE-DC56-DD4D-8847-786B02E2A459}"/>
              </a:ext>
            </a:extLst>
          </p:cNvPr>
          <p:cNvCxnSpPr/>
          <p:nvPr/>
        </p:nvCxnSpPr>
        <p:spPr>
          <a:xfrm>
            <a:off x="3860800" y="2194560"/>
            <a:ext cx="0" cy="3799840"/>
          </a:xfrm>
          <a:prstGeom prst="line">
            <a:avLst/>
          </a:prstGeom>
          <a:ln w="3810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CA05D6-BE26-D64D-9417-8376F341467D}"/>
              </a:ext>
            </a:extLst>
          </p:cNvPr>
          <p:cNvCxnSpPr>
            <a:cxnSpLocks/>
          </p:cNvCxnSpPr>
          <p:nvPr/>
        </p:nvCxnSpPr>
        <p:spPr>
          <a:xfrm flipH="1">
            <a:off x="3860800" y="5994400"/>
            <a:ext cx="7010400" cy="0"/>
          </a:xfrm>
          <a:prstGeom prst="line">
            <a:avLst/>
          </a:prstGeom>
          <a:ln w="38100"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C7C60C71-14FE-B441-8814-48BC662B6007}"/>
              </a:ext>
            </a:extLst>
          </p:cNvPr>
          <p:cNvSpPr txBox="1"/>
          <p:nvPr/>
        </p:nvSpPr>
        <p:spPr>
          <a:xfrm>
            <a:off x="5085199" y="6096000"/>
            <a:ext cx="5299021" cy="365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Opgenomen studiepunten (SP)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7D716F-618B-824A-8D43-5D190812AE22}"/>
              </a:ext>
            </a:extLst>
          </p:cNvPr>
          <p:cNvSpPr txBox="1"/>
          <p:nvPr/>
        </p:nvSpPr>
        <p:spPr>
          <a:xfrm rot="16200000">
            <a:off x="2661920" y="3475298"/>
            <a:ext cx="1869440" cy="435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pic>
        <p:nvPicPr>
          <p:cNvPr id="14337" name="Picture 1" descr="page20image57925344">
            <a:extLst>
              <a:ext uri="{FF2B5EF4-FFF2-40B4-BE49-F238E27FC236}">
                <a16:creationId xmlns:a16="http://schemas.microsoft.com/office/drawing/2014/main" id="{242BB922-AB69-A841-9E08-324ED9B11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357"/>
          <a:stretch/>
        </p:blipFill>
        <p:spPr bwMode="auto">
          <a:xfrm>
            <a:off x="182525" y="1871865"/>
            <a:ext cx="2690011" cy="15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23A37-CC47-624D-AAE0-16352970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impact van aantal opgenomen studiepunten?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722EFBF-F0CC-5A4D-A456-9C4148880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22DE8B-FE9F-1B4A-942A-E6A2EF34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22" y="1800529"/>
            <a:ext cx="10944226" cy="505747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sz="1200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nl-BE" sz="3600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2000" dirty="0">
                <a:solidFill>
                  <a:srgbClr val="E20A07"/>
                </a:solidFill>
                <a:latin typeface="Verdana" panose="020B0604030504040204" pitchFamily="34" charset="0"/>
              </a:rPr>
              <a:t>			</a:t>
            </a:r>
            <a:r>
              <a:rPr lang="nl-BE" sz="2000" b="0" dirty="0">
                <a:solidFill>
                  <a:srgbClr val="E20A07"/>
                </a:solidFill>
                <a:latin typeface="Verdana" panose="020B0604030504040204" pitchFamily="34" charset="0"/>
              </a:rPr>
              <a:t>Effect SP bij </a:t>
            </a:r>
            <a:r>
              <a:rPr lang="nl-BE" sz="2000" dirty="0">
                <a:solidFill>
                  <a:srgbClr val="E20A07"/>
                </a:solidFill>
                <a:latin typeface="Verdana" panose="020B0604030504040204" pitchFamily="34" charset="0"/>
              </a:rPr>
              <a:t>lage IM_z 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(-</a:t>
            </a:r>
            <a:r>
              <a:rPr lang="nl-BE" sz="1600" b="0" u="sng" dirty="0">
                <a:solidFill>
                  <a:srgbClr val="E20A07"/>
                </a:solidFill>
                <a:latin typeface="Verdana" panose="020B0604030504040204" pitchFamily="34" charset="0"/>
              </a:rPr>
              <a:t>1</a:t>
            </a:r>
            <a:r>
              <a:rPr lang="nl-BE" sz="1600" b="0" i="1" dirty="0">
                <a:solidFill>
                  <a:srgbClr val="E20A07"/>
                </a:solidFill>
                <a:latin typeface="Verdana" panose="020B0604030504040204" pitchFamily="34" charset="0"/>
              </a:rPr>
              <a:t>SD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)</a:t>
            </a:r>
            <a:r>
              <a:rPr lang="nl-BE" sz="2000" b="0" dirty="0">
                <a:solidFill>
                  <a:srgbClr val="E20A07"/>
                </a:solidFill>
                <a:latin typeface="Verdana" panose="020B0604030504040204" pitchFamily="34" charset="0"/>
              </a:rPr>
              <a:t>:    -0.08 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(= -0.03 – </a:t>
            </a:r>
            <a:r>
              <a:rPr lang="nl-BE" sz="1600" b="0" u="sng" dirty="0">
                <a:solidFill>
                  <a:srgbClr val="E20A07"/>
                </a:solidFill>
                <a:latin typeface="Verdana" panose="020B0604030504040204" pitchFamily="34" charset="0"/>
              </a:rPr>
              <a:t>1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 *  </a:t>
            </a:r>
            <a:r>
              <a:rPr lang="nl-BE" sz="1600" b="0" dirty="0">
                <a:solidFill>
                  <a:srgbClr val="E20A0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0.05</a:t>
            </a:r>
            <a:r>
              <a:rPr lang="nl-BE" sz="1600" b="0" dirty="0">
                <a:solidFill>
                  <a:srgbClr val="E20A07"/>
                </a:solidFill>
                <a:latin typeface="Verdana" panose="020B0604030504040204" pitchFamily="34" charset="0"/>
              </a:rPr>
              <a:t>) </a:t>
            </a:r>
            <a:endParaRPr lang="nl-BE" sz="2000" b="0" dirty="0">
              <a:solidFill>
                <a:srgbClr val="E20A07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2000" b="0" dirty="0">
                <a:solidFill>
                  <a:srgbClr val="2B72B2"/>
                </a:solidFill>
                <a:latin typeface="Verdana" panose="020B0604030504040204" pitchFamily="34" charset="0"/>
              </a:rPr>
              <a:t>			Effect SP bij </a:t>
            </a:r>
            <a:r>
              <a:rPr lang="nl-BE" sz="2000" u="sng" dirty="0">
                <a:solidFill>
                  <a:srgbClr val="2B72B2"/>
                </a:solidFill>
                <a:latin typeface="Verdana" panose="020B0604030504040204" pitchFamily="34" charset="0"/>
              </a:rPr>
              <a:t>gemiddelde</a:t>
            </a:r>
            <a:r>
              <a:rPr lang="nl-BE" sz="2000" dirty="0">
                <a:solidFill>
                  <a:srgbClr val="2B72B2"/>
                </a:solidFill>
                <a:latin typeface="Verdana" panose="020B0604030504040204" pitchFamily="34" charset="0"/>
              </a:rPr>
              <a:t> IM_z</a:t>
            </a:r>
            <a:r>
              <a:rPr lang="nl-BE" sz="2000" b="0" dirty="0">
                <a:solidFill>
                  <a:srgbClr val="2B72B2"/>
                </a:solidFill>
                <a:latin typeface="Verdana" panose="020B0604030504040204" pitchFamily="34" charset="0"/>
              </a:rPr>
              <a:t>: -0,03 </a:t>
            </a:r>
            <a:r>
              <a:rPr lang="nl-BE" sz="1600" b="0" dirty="0">
                <a:solidFill>
                  <a:srgbClr val="2D71B2"/>
                </a:solidFill>
                <a:latin typeface="Verdana" panose="020B0604030504040204" pitchFamily="34" charset="0"/>
              </a:rPr>
              <a:t>(= -0.03 – </a:t>
            </a:r>
            <a:r>
              <a:rPr lang="nl-BE" sz="1600" b="0" u="sng" dirty="0">
                <a:solidFill>
                  <a:srgbClr val="2D71B2"/>
                </a:solidFill>
                <a:latin typeface="Verdana" panose="020B0604030504040204" pitchFamily="34" charset="0"/>
              </a:rPr>
              <a:t>0</a:t>
            </a:r>
            <a:r>
              <a:rPr lang="nl-BE" sz="1600" b="0" dirty="0">
                <a:solidFill>
                  <a:srgbClr val="2D71B2"/>
                </a:solidFill>
                <a:latin typeface="Verdana" panose="020B0604030504040204" pitchFamily="34" charset="0"/>
              </a:rPr>
              <a:t> *  </a:t>
            </a:r>
            <a:r>
              <a:rPr lang="nl-BE" sz="1600" b="0" dirty="0">
                <a:solidFill>
                  <a:srgbClr val="2D71B2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0.05</a:t>
            </a:r>
            <a:r>
              <a:rPr lang="nl-BE" sz="1600" b="0" dirty="0">
                <a:solidFill>
                  <a:srgbClr val="2D71B2"/>
                </a:solidFill>
                <a:latin typeface="Verdana" panose="020B0604030504040204" pitchFamily="34" charset="0"/>
              </a:rPr>
              <a:t>) </a:t>
            </a:r>
            <a:endParaRPr lang="nl-BE" sz="1600" b="0" dirty="0">
              <a:solidFill>
                <a:srgbClr val="2D71B2"/>
              </a:solidFill>
            </a:endParaRPr>
          </a:p>
          <a:p>
            <a:pPr marL="0" indent="0">
              <a:buNone/>
            </a:pPr>
            <a:r>
              <a:rPr lang="nl-BE" sz="2000" b="0" dirty="0">
                <a:solidFill>
                  <a:srgbClr val="4CAD49"/>
                </a:solidFill>
                <a:latin typeface="Verdana" panose="020B0604030504040204" pitchFamily="34" charset="0"/>
              </a:rPr>
              <a:t>			Effect SP bij </a:t>
            </a:r>
            <a:r>
              <a:rPr lang="nl-BE" sz="2000" dirty="0">
                <a:solidFill>
                  <a:srgbClr val="4CAD49"/>
                </a:solidFill>
                <a:latin typeface="Verdana" panose="020B0604030504040204" pitchFamily="34" charset="0"/>
              </a:rPr>
              <a:t>hoge IM_z </a:t>
            </a:r>
            <a:r>
              <a:rPr lang="nl-BE" sz="1600" b="0" dirty="0">
                <a:solidFill>
                  <a:srgbClr val="4CAD49"/>
                </a:solidFill>
                <a:latin typeface="Verdana" panose="020B0604030504040204" pitchFamily="34" charset="0"/>
              </a:rPr>
              <a:t>(+</a:t>
            </a:r>
            <a:r>
              <a:rPr lang="nl-BE" sz="1600" b="0" u="sng" dirty="0">
                <a:solidFill>
                  <a:srgbClr val="4CAD49"/>
                </a:solidFill>
                <a:latin typeface="Verdana" panose="020B0604030504040204" pitchFamily="34" charset="0"/>
              </a:rPr>
              <a:t>1</a:t>
            </a:r>
            <a:r>
              <a:rPr lang="nl-BE" sz="1600" b="0" i="1" dirty="0">
                <a:solidFill>
                  <a:srgbClr val="4CAD49"/>
                </a:solidFill>
                <a:latin typeface="Verdana" panose="020B0604030504040204" pitchFamily="34" charset="0"/>
              </a:rPr>
              <a:t>SD</a:t>
            </a:r>
            <a:r>
              <a:rPr lang="nl-BE" sz="1600" b="0" dirty="0">
                <a:solidFill>
                  <a:srgbClr val="4CAD49"/>
                </a:solidFill>
                <a:latin typeface="Verdana" panose="020B0604030504040204" pitchFamily="34" charset="0"/>
              </a:rPr>
              <a:t>)</a:t>
            </a:r>
            <a:r>
              <a:rPr lang="nl-BE" sz="2000" b="0" dirty="0">
                <a:solidFill>
                  <a:srgbClr val="4CAD49"/>
                </a:solidFill>
                <a:latin typeface="Verdana" panose="020B0604030504040204" pitchFamily="34" charset="0"/>
              </a:rPr>
              <a:t>:    0,02 </a:t>
            </a:r>
            <a:r>
              <a:rPr lang="nl-BE" sz="1600" b="0" dirty="0">
                <a:solidFill>
                  <a:srgbClr val="4CAD49"/>
                </a:solidFill>
                <a:latin typeface="Verdana" panose="020B0604030504040204" pitchFamily="34" charset="0"/>
              </a:rPr>
              <a:t>(= -0.03 + </a:t>
            </a:r>
            <a:r>
              <a:rPr lang="nl-BE" sz="1600" b="0" u="sng" dirty="0">
                <a:solidFill>
                  <a:srgbClr val="4CAD49"/>
                </a:solidFill>
                <a:latin typeface="Verdana" panose="020B0604030504040204" pitchFamily="34" charset="0"/>
              </a:rPr>
              <a:t>1</a:t>
            </a:r>
            <a:r>
              <a:rPr lang="nl-BE" sz="1600" b="0" dirty="0">
                <a:solidFill>
                  <a:srgbClr val="4CAD49"/>
                </a:solidFill>
                <a:latin typeface="Verdana" panose="020B0604030504040204" pitchFamily="34" charset="0"/>
              </a:rPr>
              <a:t> * </a:t>
            </a:r>
            <a:r>
              <a:rPr lang="nl-BE" sz="1600" b="0" dirty="0">
                <a:solidFill>
                  <a:srgbClr val="4CAD49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0.05</a:t>
            </a:r>
            <a:r>
              <a:rPr lang="nl-BE" sz="1600" b="0" dirty="0">
                <a:solidFill>
                  <a:srgbClr val="4CAD49"/>
                </a:solidFill>
                <a:latin typeface="Verdana" panose="020B0604030504040204" pitchFamily="34" charset="0"/>
              </a:rPr>
              <a:t>)</a:t>
            </a:r>
            <a:endParaRPr lang="nl-BE" sz="1600" dirty="0"/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1D6624-5A3D-E343-A279-5EC07CA58A7E}"/>
              </a:ext>
            </a:extLst>
          </p:cNvPr>
          <p:cNvSpPr txBox="1"/>
          <p:nvPr/>
        </p:nvSpPr>
        <p:spPr>
          <a:xfrm>
            <a:off x="623886" y="1159587"/>
            <a:ext cx="11568105" cy="527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Visuele weergave a.d.h.v. drie regressielijnen (</a:t>
            </a:r>
            <a:r>
              <a:rPr lang="nl-BE" sz="2000" i="1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nl-BE" sz="2000" i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i="1" dirty="0">
                <a:solidFill>
                  <a:srgbClr val="2D71B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gemiddelde</a:t>
            </a:r>
            <a:r>
              <a:rPr lang="nl-BE" sz="2000" i="1" dirty="0">
                <a:solidFill>
                  <a:srgbClr val="CE2F2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sz="2000" i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hoge</a:t>
            </a:r>
            <a:r>
              <a:rPr lang="nl-BE" sz="2000" i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motivatie)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88B770A-0B2A-C144-8827-D1EE7E2F2B8D}"/>
              </a:ext>
            </a:extLst>
          </p:cNvPr>
          <p:cNvSpPr/>
          <p:nvPr/>
        </p:nvSpPr>
        <p:spPr bwMode="auto">
          <a:xfrm>
            <a:off x="7060017" y="5465135"/>
            <a:ext cx="382773" cy="233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12" name="Picture 1" descr="page20image57925344">
            <a:extLst>
              <a:ext uri="{FF2B5EF4-FFF2-40B4-BE49-F238E27FC236}">
                <a16:creationId xmlns:a16="http://schemas.microsoft.com/office/drawing/2014/main" id="{0F7B187D-18A9-0F4A-80E9-FD9082FCE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357"/>
          <a:stretch/>
        </p:blipFill>
        <p:spPr bwMode="auto">
          <a:xfrm>
            <a:off x="182525" y="1871865"/>
            <a:ext cx="2690011" cy="15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page21image57904800">
            <a:extLst>
              <a:ext uri="{FF2B5EF4-FFF2-40B4-BE49-F238E27FC236}">
                <a16:creationId xmlns:a16="http://schemas.microsoft.com/office/drawing/2014/main" id="{CCE77E26-DE5C-0D47-88BE-CDE8D2055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52" y="1532511"/>
            <a:ext cx="6017393" cy="40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392A410-E0FA-744F-AD19-A73F9536F678}"/>
              </a:ext>
            </a:extLst>
          </p:cNvPr>
          <p:cNvSpPr txBox="1"/>
          <p:nvPr/>
        </p:nvSpPr>
        <p:spPr>
          <a:xfrm>
            <a:off x="9207684" y="3010207"/>
            <a:ext cx="2445489" cy="229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b="1" dirty="0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Intrinsieke motivatie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D3CDCA9-327B-5540-8A15-1403C826A6B9}"/>
              </a:ext>
            </a:extLst>
          </p:cNvPr>
          <p:cNvSpPr txBox="1"/>
          <p:nvPr/>
        </p:nvSpPr>
        <p:spPr>
          <a:xfrm>
            <a:off x="9531355" y="3294975"/>
            <a:ext cx="2445489" cy="229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dirty="0">
                <a:solidFill>
                  <a:srgbClr val="E10C07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Laag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5505BE5-9CE0-0A46-B949-19D61BC3B8F1}"/>
              </a:ext>
            </a:extLst>
          </p:cNvPr>
          <p:cNvSpPr txBox="1"/>
          <p:nvPr/>
        </p:nvSpPr>
        <p:spPr>
          <a:xfrm>
            <a:off x="9514425" y="3498174"/>
            <a:ext cx="2445489" cy="229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dirty="0">
                <a:solidFill>
                  <a:srgbClr val="2D71B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Gemiddeld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3C489D2-AC70-9F4D-9060-19914FEC2650}"/>
              </a:ext>
            </a:extLst>
          </p:cNvPr>
          <p:cNvSpPr txBox="1"/>
          <p:nvPr/>
        </p:nvSpPr>
        <p:spPr>
          <a:xfrm>
            <a:off x="9531356" y="3735242"/>
            <a:ext cx="2445489" cy="229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dirty="0">
                <a:solidFill>
                  <a:srgbClr val="00B05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Hoog</a:t>
            </a: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D1B8CB82-E64C-CF42-927F-D5D5DD12F980}"/>
              </a:ext>
            </a:extLst>
          </p:cNvPr>
          <p:cNvSpPr/>
          <p:nvPr/>
        </p:nvSpPr>
        <p:spPr bwMode="auto">
          <a:xfrm>
            <a:off x="9787073" y="3028834"/>
            <a:ext cx="638424" cy="2813164"/>
          </a:xfrm>
          <a:custGeom>
            <a:avLst/>
            <a:gdLst>
              <a:gd name="connsiteX0" fmla="*/ 0 w 1276412"/>
              <a:gd name="connsiteY0" fmla="*/ 247947 h 2550880"/>
              <a:gd name="connsiteX1" fmla="*/ 1236134 w 1276412"/>
              <a:gd name="connsiteY1" fmla="*/ 214080 h 2550880"/>
              <a:gd name="connsiteX2" fmla="*/ 999067 w 1276412"/>
              <a:gd name="connsiteY2" fmla="*/ 2550880 h 2550880"/>
              <a:gd name="connsiteX3" fmla="*/ 999067 w 1276412"/>
              <a:gd name="connsiteY3" fmla="*/ 2550880 h 2550880"/>
              <a:gd name="connsiteX4" fmla="*/ 999067 w 1276412"/>
              <a:gd name="connsiteY4" fmla="*/ 2550880 h 25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12" h="2550880">
                <a:moveTo>
                  <a:pt x="0" y="247947"/>
                </a:moveTo>
                <a:cubicBezTo>
                  <a:pt x="534811" y="39102"/>
                  <a:pt x="1069623" y="-169742"/>
                  <a:pt x="1236134" y="214080"/>
                </a:cubicBezTo>
                <a:cubicBezTo>
                  <a:pt x="1402645" y="597902"/>
                  <a:pt x="999067" y="2550880"/>
                  <a:pt x="999067" y="2550880"/>
                </a:cubicBezTo>
                <a:lnTo>
                  <a:pt x="999067" y="2550880"/>
                </a:lnTo>
                <a:lnTo>
                  <a:pt x="999067" y="2550880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F8F46166-89CA-9E4D-9745-053E5ED23313}"/>
              </a:ext>
            </a:extLst>
          </p:cNvPr>
          <p:cNvSpPr/>
          <p:nvPr/>
        </p:nvSpPr>
        <p:spPr bwMode="auto">
          <a:xfrm>
            <a:off x="9605887" y="3276780"/>
            <a:ext cx="819607" cy="2903881"/>
          </a:xfrm>
          <a:custGeom>
            <a:avLst/>
            <a:gdLst>
              <a:gd name="connsiteX0" fmla="*/ 0 w 1276412"/>
              <a:gd name="connsiteY0" fmla="*/ 247947 h 2550880"/>
              <a:gd name="connsiteX1" fmla="*/ 1236134 w 1276412"/>
              <a:gd name="connsiteY1" fmla="*/ 214080 h 2550880"/>
              <a:gd name="connsiteX2" fmla="*/ 999067 w 1276412"/>
              <a:gd name="connsiteY2" fmla="*/ 2550880 h 2550880"/>
              <a:gd name="connsiteX3" fmla="*/ 999067 w 1276412"/>
              <a:gd name="connsiteY3" fmla="*/ 2550880 h 2550880"/>
              <a:gd name="connsiteX4" fmla="*/ 999067 w 1276412"/>
              <a:gd name="connsiteY4" fmla="*/ 2550880 h 25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12" h="2550880">
                <a:moveTo>
                  <a:pt x="0" y="247947"/>
                </a:moveTo>
                <a:cubicBezTo>
                  <a:pt x="534811" y="39102"/>
                  <a:pt x="1069623" y="-169742"/>
                  <a:pt x="1236134" y="214080"/>
                </a:cubicBezTo>
                <a:cubicBezTo>
                  <a:pt x="1402645" y="597902"/>
                  <a:pt x="999067" y="2550880"/>
                  <a:pt x="999067" y="2550880"/>
                </a:cubicBezTo>
                <a:lnTo>
                  <a:pt x="999067" y="2550880"/>
                </a:lnTo>
                <a:lnTo>
                  <a:pt x="999067" y="2550880"/>
                </a:lnTo>
              </a:path>
            </a:pathLst>
          </a:custGeom>
          <a:noFill/>
          <a:ln>
            <a:solidFill>
              <a:srgbClr val="2D71B2"/>
            </a:solidFill>
            <a:headEnd type="none" w="med" len="med"/>
            <a:tailEnd type="triangl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8ED1473E-242B-3741-B8C5-E9DC79712E3F}"/>
              </a:ext>
            </a:extLst>
          </p:cNvPr>
          <p:cNvSpPr/>
          <p:nvPr/>
        </p:nvSpPr>
        <p:spPr bwMode="auto">
          <a:xfrm>
            <a:off x="9787072" y="3496555"/>
            <a:ext cx="670595" cy="3072128"/>
          </a:xfrm>
          <a:custGeom>
            <a:avLst/>
            <a:gdLst>
              <a:gd name="connsiteX0" fmla="*/ 0 w 1276412"/>
              <a:gd name="connsiteY0" fmla="*/ 247947 h 2550880"/>
              <a:gd name="connsiteX1" fmla="*/ 1236134 w 1276412"/>
              <a:gd name="connsiteY1" fmla="*/ 214080 h 2550880"/>
              <a:gd name="connsiteX2" fmla="*/ 999067 w 1276412"/>
              <a:gd name="connsiteY2" fmla="*/ 2550880 h 2550880"/>
              <a:gd name="connsiteX3" fmla="*/ 999067 w 1276412"/>
              <a:gd name="connsiteY3" fmla="*/ 2550880 h 2550880"/>
              <a:gd name="connsiteX4" fmla="*/ 999067 w 1276412"/>
              <a:gd name="connsiteY4" fmla="*/ 2550880 h 25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12" h="2550880">
                <a:moveTo>
                  <a:pt x="0" y="247947"/>
                </a:moveTo>
                <a:cubicBezTo>
                  <a:pt x="534811" y="39102"/>
                  <a:pt x="1069623" y="-169742"/>
                  <a:pt x="1236134" y="214080"/>
                </a:cubicBezTo>
                <a:cubicBezTo>
                  <a:pt x="1402645" y="597902"/>
                  <a:pt x="999067" y="2550880"/>
                  <a:pt x="999067" y="2550880"/>
                </a:cubicBezTo>
                <a:lnTo>
                  <a:pt x="999067" y="2550880"/>
                </a:lnTo>
                <a:lnTo>
                  <a:pt x="999067" y="255088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F214602-D8A8-6744-B0C5-258B6593283F}"/>
              </a:ext>
            </a:extLst>
          </p:cNvPr>
          <p:cNvSpPr/>
          <p:nvPr/>
        </p:nvSpPr>
        <p:spPr bwMode="auto">
          <a:xfrm>
            <a:off x="9285688" y="5749212"/>
            <a:ext cx="613657" cy="1022818"/>
          </a:xfrm>
          <a:prstGeom prst="rect">
            <a:avLst/>
          </a:prstGeom>
          <a:solidFill>
            <a:schemeClr val="tx1">
              <a:lumMod val="25000"/>
              <a:lumOff val="75000"/>
              <a:alpha val="45000"/>
            </a:schemeClr>
          </a:solidFill>
          <a:ln>
            <a:solidFill>
              <a:srgbClr val="FFFF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FCE7D58-0A76-5A4D-B43E-51A544C575FF}"/>
              </a:ext>
            </a:extLst>
          </p:cNvPr>
          <p:cNvSpPr/>
          <p:nvPr/>
        </p:nvSpPr>
        <p:spPr bwMode="auto">
          <a:xfrm>
            <a:off x="1178557" y="3028800"/>
            <a:ext cx="802642" cy="229070"/>
          </a:xfrm>
          <a:prstGeom prst="rect">
            <a:avLst/>
          </a:prstGeom>
          <a:solidFill>
            <a:schemeClr val="tx1">
              <a:lumMod val="25000"/>
              <a:lumOff val="75000"/>
              <a:alpha val="45000"/>
            </a:schemeClr>
          </a:solidFill>
          <a:ln>
            <a:solidFill>
              <a:srgbClr val="FFFF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71A545C-5880-A847-A2BC-92F19414ECB3}"/>
              </a:ext>
            </a:extLst>
          </p:cNvPr>
          <p:cNvSpPr/>
          <p:nvPr/>
        </p:nvSpPr>
        <p:spPr bwMode="auto">
          <a:xfrm>
            <a:off x="1178557" y="3275477"/>
            <a:ext cx="802643" cy="15352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54</a:t>
            </a:fld>
            <a:endParaRPr lang="nl-BE" dirty="0"/>
          </a:p>
        </p:txBody>
      </p:sp>
      <p:pic>
        <p:nvPicPr>
          <p:cNvPr id="7" name="Picture 1" descr="page19image57726656">
            <a:extLst>
              <a:ext uri="{FF2B5EF4-FFF2-40B4-BE49-F238E27FC236}">
                <a16:creationId xmlns:a16="http://schemas.microsoft.com/office/drawing/2014/main" id="{390ECA3C-7BF6-7A4E-A506-AE63231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205198"/>
            <a:ext cx="7877089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auto">
          <a:xfrm>
            <a:off x="623887" y="5038054"/>
            <a:ext cx="5187633" cy="220996"/>
          </a:xfrm>
          <a:prstGeom prst="rect">
            <a:avLst/>
          </a:prstGeom>
          <a:noFill/>
          <a:ln w="19050">
            <a:solidFill>
              <a:srgbClr val="CE2F2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Lijntoelichting 1 12">
            <a:extLst>
              <a:ext uri="{FF2B5EF4-FFF2-40B4-BE49-F238E27FC236}">
                <a16:creationId xmlns:a16="http://schemas.microsoft.com/office/drawing/2014/main" id="{F0C15C1D-E109-9D44-AB18-11C6143229EF}"/>
              </a:ext>
            </a:extLst>
          </p:cNvPr>
          <p:cNvSpPr/>
          <p:nvPr/>
        </p:nvSpPr>
        <p:spPr bwMode="auto">
          <a:xfrm>
            <a:off x="7143863" y="3074074"/>
            <a:ext cx="4577243" cy="3276673"/>
          </a:xfrm>
          <a:prstGeom prst="borderCallout1">
            <a:avLst>
              <a:gd name="adj1" fmla="val 47235"/>
              <a:gd name="adj2" fmla="val 150"/>
              <a:gd name="adj3" fmla="val 100558"/>
              <a:gd name="adj4" fmla="val -2629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Het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positieve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effect van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intrinsieke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motivatie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wordt </a:t>
            </a:r>
            <a:r>
              <a:rPr lang="nl-BE" sz="1300" b="1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versterkt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met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0,05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per studiepunt een student extra opneemt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‘AC20’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‘WS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 (b=0,050231). </a:t>
            </a:r>
            <a:endParaRPr lang="nl-BE" sz="1300" dirty="0">
              <a:solidFill>
                <a:srgbClr val="002E65"/>
              </a:solidFill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Bv. Indien een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student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1 studiepunt meer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opneemt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dan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gemiddeld, dan is het effect van 1sd hoger scoren dan gemiddeld op intrinsieke motivatie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op ‘Resultaat’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0,05 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punten sterker oftewel 1,47 punten (= 1,42 + 0,05) per studiepunt een student extra opneemt </a:t>
            </a:r>
            <a:r>
              <a:rPr lang="nl-BE" sz="1300" u="sng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in de steekproef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ongeacht de score op ‘AC20’ en ‘WS</a:t>
            </a: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’.</a:t>
            </a:r>
          </a:p>
          <a:p>
            <a:pPr marL="285750" lvl="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00" dirty="0" smtClean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We 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kunnen deze bevinding doortrekken naar </a:t>
            </a:r>
            <a:r>
              <a:rPr lang="nl-BE" sz="1300" u="sng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de populatie</a:t>
            </a:r>
            <a:r>
              <a:rPr lang="nl-BE" sz="1300" dirty="0">
                <a:solidFill>
                  <a:srgbClr val="002E65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(p &lt; 0.05).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991" y="212919"/>
            <a:ext cx="3306666" cy="985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BE" sz="2800" dirty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Interpretatie:</a:t>
            </a:r>
          </a:p>
          <a:p>
            <a:pPr marL="609585" lvl="1" indent="0">
              <a:spcBef>
                <a:spcPct val="0"/>
              </a:spcBef>
              <a:buNone/>
            </a:pP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Slope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 ‘</a:t>
            </a:r>
            <a:r>
              <a:rPr lang="nl-BE" sz="2800" dirty="0" err="1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IM_z</a:t>
            </a:r>
            <a:r>
              <a:rPr lang="nl-BE" sz="2800" dirty="0" smtClean="0">
                <a:solidFill>
                  <a:srgbClr val="002E65"/>
                </a:solidFill>
                <a:latin typeface="Trebuchet MS" panose="020B0603020202020204" pitchFamily="34" charset="0"/>
                <a:ea typeface="ＭＳ Ｐゴシック" charset="0"/>
                <a:cs typeface="+mn-cs"/>
              </a:rPr>
              <a:t>*SP’?</a:t>
            </a:r>
            <a:endParaRPr lang="nl-BE" sz="2800" dirty="0">
              <a:solidFill>
                <a:srgbClr val="002E65"/>
              </a:solidFill>
              <a:latin typeface="Trebuchet MS" panose="020B0603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143863" y="2365134"/>
            <a:ext cx="476611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10C07"/>
                </a:solidFill>
              </a:rPr>
              <a:t>EFFECT </a:t>
            </a:r>
            <a:r>
              <a:rPr lang="nl-BE" dirty="0" smtClean="0">
                <a:solidFill>
                  <a:srgbClr val="E10C07"/>
                </a:solidFill>
              </a:rPr>
              <a:t>VAN INTRINSIEKE MOTIVATIE BIJ EEN </a:t>
            </a:r>
            <a:br>
              <a:rPr lang="nl-BE" dirty="0" smtClean="0">
                <a:solidFill>
                  <a:srgbClr val="E10C07"/>
                </a:solidFill>
              </a:rPr>
            </a:br>
            <a:r>
              <a:rPr lang="nl-BE" dirty="0" smtClean="0">
                <a:solidFill>
                  <a:srgbClr val="E10C07"/>
                </a:solidFill>
              </a:rPr>
              <a:t>STIJGING IN OPGENOMEN STUDIEPUNTEN?</a:t>
            </a:r>
            <a:endParaRPr lang="nl-BE" dirty="0">
              <a:solidFill>
                <a:srgbClr val="E10C07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 txBox="1">
            <a:spLocks/>
          </p:cNvSpPr>
          <p:nvPr/>
        </p:nvSpPr>
        <p:spPr>
          <a:xfrm>
            <a:off x="578856" y="335024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rgbClr val="FF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mtClean="0"/>
              <a:t>Interactie-effect in omgekeerde richting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92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F7A80-11AD-384E-8B2D-47ABE6A3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9704"/>
            <a:ext cx="10944226" cy="791794"/>
          </a:xfrm>
        </p:spPr>
        <p:txBody>
          <a:bodyPr/>
          <a:lstStyle/>
          <a:p>
            <a:r>
              <a:rPr lang="nl-BE" dirty="0"/>
              <a:t>Proefexamen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99CD71-401D-5443-8208-EF7915B8A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84FF0E-39E1-3049-B27C-46B38EDE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842990"/>
            <a:ext cx="10944226" cy="4660279"/>
          </a:xfrm>
        </p:spPr>
        <p:txBody>
          <a:bodyPr/>
          <a:lstStyle/>
          <a:p>
            <a:r>
              <a:rPr lang="nl-BE" dirty="0"/>
              <a:t>Oefeningensessie ~ proefexamen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(vanaf nu beschikbaar op BB)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Modeloplossing </a:t>
            </a:r>
            <a:r>
              <a:rPr lang="nl-BE" dirty="0" smtClean="0"/>
              <a:t>‘Open deel’ beschikbaar </a:t>
            </a:r>
            <a:r>
              <a:rPr lang="nl-BE" dirty="0" smtClean="0"/>
              <a:t>op BB vanaf 14 mei </a:t>
            </a:r>
            <a:r>
              <a:rPr lang="nl-BE" dirty="0" smtClean="0"/>
              <a:t>2025</a:t>
            </a:r>
          </a:p>
          <a:p>
            <a:r>
              <a:rPr lang="nl-BE" dirty="0" smtClean="0"/>
              <a:t>Modeloplossing ‘Gesloten deel’ wordt besproken tijdens contactmoment 7</a:t>
            </a:r>
            <a:endParaRPr lang="nl-BE" dirty="0"/>
          </a:p>
          <a:p>
            <a:r>
              <a:rPr lang="nl-BE" dirty="0" smtClean="0"/>
              <a:t>Vragen? Forum </a:t>
            </a:r>
            <a:r>
              <a:rPr lang="nl-BE" dirty="0"/>
              <a:t>‘</a:t>
            </a:r>
            <a:r>
              <a:rPr lang="nl-BE" dirty="0" smtClean="0"/>
              <a:t>Proefexamen mei 2025’ of </a:t>
            </a:r>
            <a:r>
              <a:rPr lang="nl-BE" dirty="0" smtClean="0"/>
              <a:t>stellen contactmoment 7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817851"/>
            <a:ext cx="5967414" cy="26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DF519-880A-2648-A155-113622B0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 onderzoeksvragen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348616-B8A6-A446-9AE8-1D4355AED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6C0D69-BA78-3C49-8933-F3AE1B2C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6" y="1577009"/>
            <a:ext cx="10944227" cy="4660279"/>
          </a:xfrm>
        </p:spPr>
        <p:txBody>
          <a:bodyPr wrap="square"/>
          <a:lstStyle/>
          <a:p>
            <a:pPr algn="just"/>
            <a:r>
              <a:rPr lang="nl-BE" sz="2400" dirty="0"/>
              <a:t>OV1: </a:t>
            </a:r>
            <a:r>
              <a:rPr lang="nl-BE" sz="2400" b="0" dirty="0"/>
              <a:t>Is er een effect van de Covid crisis op het behaalde resultaat, na controle voor</a:t>
            </a:r>
            <a:br>
              <a:rPr lang="nl-BE" sz="2400" b="0" dirty="0"/>
            </a:br>
            <a:r>
              <a:rPr lang="nl-BE" sz="2400" b="0" dirty="0"/>
              <a:t>          intrinsieke motivatie, het aantal opgenomen studiepunten en het feit of een</a:t>
            </a:r>
            <a:br>
              <a:rPr lang="nl-BE" sz="2400" b="0" dirty="0"/>
            </a:br>
            <a:r>
              <a:rPr lang="nl-BE" sz="2400" b="0" dirty="0"/>
              <a:t>          student al dan niet werkstudent is?</a:t>
            </a:r>
          </a:p>
          <a:p>
            <a:pPr algn="just"/>
            <a:r>
              <a:rPr lang="nl-BE" sz="2400" dirty="0"/>
              <a:t>OV2: </a:t>
            </a:r>
            <a:r>
              <a:rPr lang="nl-BE" sz="2400" b="0" dirty="0"/>
              <a:t>In hoeverre heeft de Covid crisis voor werkstudenten een andere impact op het</a:t>
            </a:r>
            <a:br>
              <a:rPr lang="nl-BE" sz="2400" b="0" dirty="0"/>
            </a:br>
            <a:r>
              <a:rPr lang="nl-BE" sz="2400" b="0" dirty="0"/>
              <a:t>          behaalde resultaat dan voor reguliere studenten, na controle voor intrinsieke</a:t>
            </a:r>
            <a:br>
              <a:rPr lang="nl-BE" sz="2400" b="0" dirty="0"/>
            </a:br>
            <a:r>
              <a:rPr lang="nl-BE" sz="2400" b="0" dirty="0"/>
              <a:t>          motivatie en aantal opgenomen studiepunten?</a:t>
            </a:r>
          </a:p>
          <a:p>
            <a:pPr algn="just"/>
            <a:r>
              <a:rPr lang="nl-BE" sz="2400" dirty="0"/>
              <a:t>OV3: </a:t>
            </a:r>
            <a:r>
              <a:rPr lang="nl-BE" sz="2400" b="0" dirty="0"/>
              <a:t>Is de impact van intrinsieke motivatie op behaalde resultaten anders in de Covid</a:t>
            </a:r>
            <a:br>
              <a:rPr lang="nl-BE" sz="2400" b="0" dirty="0"/>
            </a:br>
            <a:r>
              <a:rPr lang="nl-BE" sz="2400" b="0" dirty="0"/>
              <a:t>          crisis dan in andere academiejaren (na controle voor al dan niet werkstudent zijn</a:t>
            </a:r>
            <a:br>
              <a:rPr lang="nl-BE" sz="2400" b="0" dirty="0"/>
            </a:br>
            <a:r>
              <a:rPr lang="nl-BE" sz="2400" b="0" dirty="0"/>
              <a:t>          en aantal opgenomen studiepunten)?</a:t>
            </a:r>
          </a:p>
          <a:p>
            <a:pPr algn="just"/>
            <a:r>
              <a:rPr lang="nl-BE" sz="2400" dirty="0"/>
              <a:t>OV4: </a:t>
            </a:r>
            <a:r>
              <a:rPr lang="nl-BE" sz="2400" b="0" dirty="0"/>
              <a:t>In hoeverre is het effect van het aantal opgenomen studiepunten op het</a:t>
            </a:r>
            <a:br>
              <a:rPr lang="nl-BE" sz="2400" b="0" dirty="0"/>
            </a:br>
            <a:r>
              <a:rPr lang="nl-BE" sz="2400" b="0" dirty="0"/>
              <a:t>           behaalde resultaat afhankelijk van intrinsieke motivatie (rekening houdend met</a:t>
            </a:r>
            <a:br>
              <a:rPr lang="nl-BE" sz="2400" b="0" dirty="0"/>
            </a:br>
            <a:r>
              <a:rPr lang="nl-BE" sz="2400" b="0" dirty="0"/>
              <a:t>           een potentieel Covid effect en een effect van al dan niet werkstudent zijn)?</a:t>
            </a:r>
          </a:p>
          <a:p>
            <a:pPr marL="0" indent="0">
              <a:buNone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7346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Is er een effect van de </a:t>
            </a:r>
            <a:r>
              <a:rPr lang="nl-BE" u="sng" dirty="0"/>
              <a:t>Covid crisis </a:t>
            </a:r>
            <a:r>
              <a:rPr lang="nl-BE" dirty="0"/>
              <a:t>op het behaalde resultaat, na controle voor intrinsieke motivatie, het aantal opgenomen studiepunten en het feit of een student al dan niet werkstudent is?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3F48CF84-E9D7-624C-9E4E-3DF3ED4AAEA5}"/>
              </a:ext>
            </a:extLst>
          </p:cNvPr>
          <p:cNvSpPr txBox="1">
            <a:spLocks/>
          </p:cNvSpPr>
          <p:nvPr/>
        </p:nvSpPr>
        <p:spPr>
          <a:xfrm>
            <a:off x="623887" y="3185873"/>
            <a:ext cx="10944226" cy="2912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Variabelen in de dataset:</a:t>
            </a:r>
          </a:p>
          <a:p>
            <a:pPr lvl="1"/>
            <a:r>
              <a:rPr lang="nl-BE" i="1" dirty="0" err="1" smtClean="0"/>
              <a:t>IM_z</a:t>
            </a:r>
            <a:r>
              <a:rPr lang="nl-BE" dirty="0" smtClean="0"/>
              <a:t>: intrinsieke motivatie van student </a:t>
            </a:r>
            <a:r>
              <a:rPr lang="nl-BE" sz="2000" dirty="0" smtClean="0"/>
              <a:t>(als </a:t>
            </a:r>
            <a:r>
              <a:rPr lang="nl-BE" sz="2000" dirty="0" err="1" smtClean="0"/>
              <a:t>z</a:t>
            </a:r>
            <a:r>
              <a:rPr lang="nl-BE" sz="2000" dirty="0" smtClean="0"/>
              <a:t>-score)</a:t>
            </a:r>
            <a:endParaRPr lang="nl-BE" sz="2000" i="1" dirty="0" smtClean="0"/>
          </a:p>
          <a:p>
            <a:pPr lvl="1"/>
            <a:r>
              <a:rPr lang="nl-BE" i="1" dirty="0" smtClean="0"/>
              <a:t>WS</a:t>
            </a:r>
            <a:r>
              <a:rPr lang="nl-BE" dirty="0" smtClean="0"/>
              <a:t>: al dan niet werkstudent, 1=werkstudent </a:t>
            </a:r>
            <a:r>
              <a:rPr lang="nl-BE" sz="2000" dirty="0" smtClean="0"/>
              <a:t>(als dummy, staat aan voor “werkstudent”)</a:t>
            </a:r>
          </a:p>
          <a:p>
            <a:pPr lvl="1"/>
            <a:r>
              <a:rPr lang="nl-BE" i="1" dirty="0" smtClean="0"/>
              <a:t>SP</a:t>
            </a:r>
            <a:r>
              <a:rPr lang="nl-BE" dirty="0" smtClean="0"/>
              <a:t>: aantal opgenomen studiepunten </a:t>
            </a:r>
            <a:r>
              <a:rPr lang="nl-BE" sz="2000" dirty="0" smtClean="0"/>
              <a:t>(gecentreerd rond gemiddelde)</a:t>
            </a:r>
          </a:p>
          <a:p>
            <a:pPr lvl="1"/>
            <a:r>
              <a:rPr lang="nl-BE" i="1" dirty="0" smtClean="0"/>
              <a:t>AC18, AC19, AC20</a:t>
            </a:r>
            <a:r>
              <a:rPr lang="nl-BE" dirty="0" smtClean="0"/>
              <a:t>: academiejaren 2018, 2019 , 2020 </a:t>
            </a:r>
            <a:r>
              <a:rPr lang="nl-BE" sz="2000" dirty="0" smtClean="0"/>
              <a:t>(als </a:t>
            </a:r>
            <a:r>
              <a:rPr lang="nl-BE" sz="2000" dirty="0" err="1" smtClean="0"/>
              <a:t>dummies</a:t>
            </a:r>
            <a:r>
              <a:rPr lang="nl-BE" sz="2000" dirty="0" smtClean="0"/>
              <a:t>)</a:t>
            </a:r>
          </a:p>
          <a:p>
            <a:pPr lvl="1"/>
            <a:r>
              <a:rPr lang="nl-BE" i="1" dirty="0" smtClean="0"/>
              <a:t>Resultaat</a:t>
            </a:r>
            <a:r>
              <a:rPr lang="nl-BE" dirty="0" smtClean="0"/>
              <a:t>: resultaat overheen afgelegde vakken </a:t>
            </a:r>
            <a:r>
              <a:rPr lang="nl-BE" sz="2000" dirty="0" smtClean="0"/>
              <a:t>(op 20)</a:t>
            </a:r>
            <a:r>
              <a:rPr lang="nl-BE" dirty="0" smtClean="0"/>
              <a:t> 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28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A74F-C645-024F-809D-6A39D4D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4CF9AE-ECB5-9E42-9757-C942CF0B9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C3AE3-4665-084A-9ECE-AE4FC28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Is er een effect van de </a:t>
            </a:r>
            <a:r>
              <a:rPr lang="nl-BE" u="sng" dirty="0"/>
              <a:t>Covid crisis </a:t>
            </a:r>
            <a:r>
              <a:rPr lang="nl-BE" dirty="0"/>
              <a:t>op het behaalde resultaat, na controle voor intrinsieke motivatie, het aantal opgenomen studiepunten en het feit of een student al dan niet werkstudent is?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BDBF0E-3D71-924D-AADD-FFB2E963D2A2}"/>
              </a:ext>
            </a:extLst>
          </p:cNvPr>
          <p:cNvSpPr txBox="1"/>
          <p:nvPr/>
        </p:nvSpPr>
        <p:spPr>
          <a:xfrm>
            <a:off x="2256817" y="3429000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AC20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78758A-070D-A54E-84BF-5A600E2C0047}"/>
              </a:ext>
            </a:extLst>
          </p:cNvPr>
          <p:cNvSpPr txBox="1"/>
          <p:nvPr/>
        </p:nvSpPr>
        <p:spPr>
          <a:xfrm>
            <a:off x="2256817" y="4071778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IM_z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7D72E-0A6D-794C-9E0E-9A2A8AB97C13}"/>
              </a:ext>
            </a:extLst>
          </p:cNvPr>
          <p:cNvSpPr txBox="1"/>
          <p:nvPr/>
        </p:nvSpPr>
        <p:spPr>
          <a:xfrm>
            <a:off x="2256817" y="4714556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586B65-3EB1-444A-B016-7322932D55AE}"/>
              </a:ext>
            </a:extLst>
          </p:cNvPr>
          <p:cNvSpPr txBox="1"/>
          <p:nvPr/>
        </p:nvSpPr>
        <p:spPr>
          <a:xfrm>
            <a:off x="2256817" y="5357334"/>
            <a:ext cx="1614792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5C0123-ACE0-1B4E-B71F-81A8C362EA4C}"/>
              </a:ext>
            </a:extLst>
          </p:cNvPr>
          <p:cNvSpPr txBox="1"/>
          <p:nvPr/>
        </p:nvSpPr>
        <p:spPr>
          <a:xfrm>
            <a:off x="6204931" y="4383815"/>
            <a:ext cx="1890854" cy="5009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2AF956-ACAE-954E-99A9-E9B3464AB748}"/>
              </a:ext>
            </a:extLst>
          </p:cNvPr>
          <p:cNvCxnSpPr>
            <a:stCxn id="5" idx="3"/>
          </p:cNvCxnSpPr>
          <p:nvPr/>
        </p:nvCxnSpPr>
        <p:spPr>
          <a:xfrm>
            <a:off x="3871609" y="3679487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E04EDD-803E-004A-A199-371176308935}"/>
              </a:ext>
            </a:extLst>
          </p:cNvPr>
          <p:cNvCxnSpPr>
            <a:cxnSpLocks/>
          </p:cNvCxnSpPr>
          <p:nvPr/>
        </p:nvCxnSpPr>
        <p:spPr>
          <a:xfrm flipV="1">
            <a:off x="3871609" y="4884789"/>
            <a:ext cx="2333322" cy="70432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986C334-14F6-F441-9A0E-4B5B7FD3DDA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871609" y="4322265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2509247-3F66-A543-B79E-87964ADC9DD5}"/>
              </a:ext>
            </a:extLst>
          </p:cNvPr>
          <p:cNvCxnSpPr>
            <a:cxnSpLocks/>
          </p:cNvCxnSpPr>
          <p:nvPr/>
        </p:nvCxnSpPr>
        <p:spPr>
          <a:xfrm flipV="1">
            <a:off x="3871609" y="4727702"/>
            <a:ext cx="2333322" cy="19445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FBF0F28-C918-694F-A1E3-88F6A9140EE5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2256817" y="367948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B3C0735-C95A-AB41-9F96-33902F68DA6A}"/>
              </a:ext>
            </a:extLst>
          </p:cNvPr>
          <p:cNvCxnSpPr/>
          <p:nvPr/>
        </p:nvCxnSpPr>
        <p:spPr>
          <a:xfrm>
            <a:off x="2256817" y="5589117"/>
            <a:ext cx="1614792" cy="0"/>
          </a:xfrm>
          <a:prstGeom prst="line">
            <a:avLst/>
          </a:prstGeom>
          <a:ln>
            <a:solidFill>
              <a:schemeClr val="accent4">
                <a:alpha val="52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A444-2EB6-384E-86B7-458FEF38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OV1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3F126-AABB-7C47-BE58-AE6B05DB1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0342A97-3145-024E-A7E5-79321903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2" y="1334687"/>
            <a:ext cx="6925688" cy="547898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F7B699F-DEE7-764D-B690-B02811D3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510" y="1255009"/>
            <a:ext cx="2555146" cy="2173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Goed model?</a:t>
            </a:r>
          </a:p>
          <a:p>
            <a:r>
              <a:rPr lang="nl-BE" sz="2800" dirty="0">
                <a:ea typeface="ＭＳ Ｐゴシック" charset="0"/>
              </a:rPr>
              <a:t>Interpretatie:</a:t>
            </a:r>
          </a:p>
          <a:p>
            <a:pPr lvl="1"/>
            <a:r>
              <a:rPr lang="nl-BE" sz="2800" dirty="0">
                <a:ea typeface="ＭＳ Ｐゴシック" charset="0"/>
              </a:rPr>
              <a:t>intercept?</a:t>
            </a:r>
          </a:p>
          <a:p>
            <a:pPr lvl="1"/>
            <a:r>
              <a:rPr lang="nl-BE" sz="2800" dirty="0">
                <a:ea typeface="ＭＳ Ｐゴシック" charset="0"/>
              </a:rPr>
              <a:t>slopes?</a:t>
            </a:r>
          </a:p>
        </p:txBody>
      </p:sp>
    </p:spTree>
    <p:extLst>
      <p:ext uri="{BB962C8B-B14F-4D97-AF65-F5344CB8AC3E}">
        <p14:creationId xmlns:p14="http://schemas.microsoft.com/office/powerpoint/2010/main" val="1236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E4096B1224744B14B28F94E3FEB1B" ma:contentTypeVersion="8" ma:contentTypeDescription="Een nieuw document maken." ma:contentTypeScope="" ma:versionID="dd69ad4b946f0bf0a6a24c2874057b2a">
  <xsd:schema xmlns:xsd="http://www.w3.org/2001/XMLSchema" xmlns:xs="http://www.w3.org/2001/XMLSchema" xmlns:p="http://schemas.microsoft.com/office/2006/metadata/properties" xmlns:ns2="6b30ab21-c247-4d68-a057-2d2e000e95f9" targetNamespace="http://schemas.microsoft.com/office/2006/metadata/properties" ma:root="true" ma:fieldsID="89681776de429ea430604d1296cc4f75" ns2:_="">
    <xsd:import namespace="6b30ab21-c247-4d68-a057-2d2e000e95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0ab21-c247-4d68-a057-2d2e000e9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9E591-BED0-440F-9BD2-BDC2785ECA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31B655-3E01-40DC-A7AB-7F2FF321E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0ab21-c247-4d68-a057-2d2e000e9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0E6F74-28B8-4186-90E2-B25E2EB34307}">
  <ds:schemaRefs>
    <ds:schemaRef ds:uri="http://schemas.openxmlformats.org/package/2006/metadata/core-properties"/>
    <ds:schemaRef ds:uri="http://schemas.microsoft.com/office/2006/documentManagement/types"/>
    <ds:schemaRef ds:uri="6b30ab21-c247-4d68-a057-2d2e000e95f9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10434</TotalTime>
  <Words>4152</Words>
  <Application>Microsoft Office PowerPoint</Application>
  <PresentationFormat>Breedbeeld</PresentationFormat>
  <Paragraphs>510</Paragraphs>
  <Slides>55</Slides>
  <Notes>54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55</vt:i4>
      </vt:variant>
    </vt:vector>
  </HeadingPairs>
  <TitlesOfParts>
    <vt:vector size="70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Gotham</vt:lpstr>
      <vt:lpstr>ITC Officina Sans Std Book</vt:lpstr>
      <vt:lpstr>Securitas Sans Light</vt:lpstr>
      <vt:lpstr>Trebuchet MS</vt:lpstr>
      <vt:lpstr>Verdana</vt:lpstr>
      <vt:lpstr>Verdana Regular</vt:lpstr>
      <vt:lpstr>Wingdings</vt:lpstr>
      <vt:lpstr>UAntwerpen-inhoud</vt:lpstr>
      <vt:lpstr>UAntwerpen_titelslide</vt:lpstr>
      <vt:lpstr>Statistiek B – contactmoment 6</vt:lpstr>
      <vt:lpstr>PowerPoint-presentatie</vt:lpstr>
      <vt:lpstr>PowerPoint-presentatie</vt:lpstr>
      <vt:lpstr>Fictieve dataset ‘Covid.impact.RData’</vt:lpstr>
      <vt:lpstr>Fictieve dataset ‘Covid.impact.RData’</vt:lpstr>
      <vt:lpstr>4 onderzoeksvragen</vt:lpstr>
      <vt:lpstr>OV1</vt:lpstr>
      <vt:lpstr>OV1</vt:lpstr>
      <vt:lpstr>Resultaten OV1</vt:lpstr>
      <vt:lpstr>Resultaten OV1</vt:lpstr>
      <vt:lpstr>Resultaten OV1</vt:lpstr>
      <vt:lpstr>Resultaten OV1</vt:lpstr>
      <vt:lpstr>Resultaten OV1</vt:lpstr>
      <vt:lpstr>Resultaten OV1</vt:lpstr>
      <vt:lpstr>Resultaten OV1</vt:lpstr>
      <vt:lpstr>OV1</vt:lpstr>
      <vt:lpstr>Effect Covid crisis?</vt:lpstr>
      <vt:lpstr>Hoofdeffecten</vt:lpstr>
      <vt:lpstr>OV2</vt:lpstr>
      <vt:lpstr>OV2</vt:lpstr>
      <vt:lpstr>Resultaten OV2</vt:lpstr>
      <vt:lpstr>Resultaten OV2</vt:lpstr>
      <vt:lpstr>Resultaten OV2</vt:lpstr>
      <vt:lpstr>Resultaten OV2</vt:lpstr>
      <vt:lpstr>Resultaten OV2</vt:lpstr>
      <vt:lpstr>Resultaten OV2</vt:lpstr>
      <vt:lpstr>Andere impact voor werkstudenten?</vt:lpstr>
      <vt:lpstr>Andere impact voor werkstudenten?</vt:lpstr>
      <vt:lpstr>Andere impact voor werkstudenten?</vt:lpstr>
      <vt:lpstr>Andere impact voor werkstudenten?</vt:lpstr>
      <vt:lpstr>Andere impact voor werkstudenten?</vt:lpstr>
      <vt:lpstr>Interactie-effect in omgekeerde richting</vt:lpstr>
      <vt:lpstr>OV3</vt:lpstr>
      <vt:lpstr>OV3</vt:lpstr>
      <vt:lpstr>Resultaten OV3</vt:lpstr>
      <vt:lpstr>Resultaten OV3</vt:lpstr>
      <vt:lpstr>Resultaten OV3</vt:lpstr>
      <vt:lpstr>Resultaten OV3</vt:lpstr>
      <vt:lpstr>Resultaten OV3</vt:lpstr>
      <vt:lpstr>Resultaten OV3</vt:lpstr>
      <vt:lpstr>Andere impact van intrinsieke motivatie?</vt:lpstr>
      <vt:lpstr>Andere impact van intrinsieke motivatie?</vt:lpstr>
      <vt:lpstr>Interactie-effect in omgekeerde richting</vt:lpstr>
      <vt:lpstr>OV4</vt:lpstr>
      <vt:lpstr>OV4</vt:lpstr>
      <vt:lpstr>Resultaten OV4</vt:lpstr>
      <vt:lpstr>Resultaten OV4</vt:lpstr>
      <vt:lpstr>Resultaten OV4</vt:lpstr>
      <vt:lpstr>Resultaten OV4</vt:lpstr>
      <vt:lpstr>Resultaten OV4</vt:lpstr>
      <vt:lpstr>Resultaten OV4</vt:lpstr>
      <vt:lpstr>Andere impact van aantal opgenomen studiepunten?</vt:lpstr>
      <vt:lpstr>Andere impact van aantal opgenomen studiepunten?</vt:lpstr>
      <vt:lpstr>PowerPoint-presentatie</vt:lpstr>
      <vt:lpstr>Proefexamen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Sofie Vermeiren</cp:lastModifiedBy>
  <cp:revision>498</cp:revision>
  <cp:lastPrinted>2025-05-07T12:13:07Z</cp:lastPrinted>
  <dcterms:created xsi:type="dcterms:W3CDTF">2020-12-07T09:05:54Z</dcterms:created>
  <dcterms:modified xsi:type="dcterms:W3CDTF">2025-05-07T12:22:39Z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0x010100D33E4096B1224744B14B28F94E3FEB1B</vt:lpwstr>
  </property>
</Properties>
</file>